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8229600" cx="14630400"/>
  <p:notesSz cx="8229600" cy="14630400"/>
  <p:embeddedFontLst>
    <p:embeddedFont>
      <p:font typeface="Inter"/>
      <p:regular r:id="rId28"/>
      <p:bold r:id="rId29"/>
      <p:italic r:id="rId30"/>
      <p:boldItalic r:id="rId31"/>
    </p:embeddedFont>
    <p:embeddedFont>
      <p:font typeface="Poppins"/>
      <p:regular r:id="rId32"/>
      <p:bold r:id="rId33"/>
      <p:italic r:id="rId34"/>
      <p:boldItalic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Poppins Light"/>
      <p:regular r:id="rId40"/>
      <p:bold r:id="rId41"/>
      <p:italic r:id="rId42"/>
      <p:boldItalic r:id="rId43"/>
    </p:embeddedFont>
    <p:embeddedFont>
      <p:font typeface="Inter Medium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regular.fntdata"/><Relationship Id="rId20" Type="http://schemas.openxmlformats.org/officeDocument/2006/relationships/slide" Target="slides/slide16.xml"/><Relationship Id="rId42" Type="http://schemas.openxmlformats.org/officeDocument/2006/relationships/font" Target="fonts/PoppinsLight-italic.fntdata"/><Relationship Id="rId41" Type="http://schemas.openxmlformats.org/officeDocument/2006/relationships/font" Target="fonts/PoppinsLight-bold.fntdata"/><Relationship Id="rId22" Type="http://schemas.openxmlformats.org/officeDocument/2006/relationships/slide" Target="slides/slide18.xml"/><Relationship Id="rId44" Type="http://schemas.openxmlformats.org/officeDocument/2006/relationships/font" Target="fonts/InterMedium-regular.fntdata"/><Relationship Id="rId21" Type="http://schemas.openxmlformats.org/officeDocument/2006/relationships/slide" Target="slides/slide17.xml"/><Relationship Id="rId43" Type="http://schemas.openxmlformats.org/officeDocument/2006/relationships/font" Target="fonts/PoppinsLight-boldItalic.fntdata"/><Relationship Id="rId24" Type="http://schemas.openxmlformats.org/officeDocument/2006/relationships/slide" Target="slides/slide20.xml"/><Relationship Id="rId46" Type="http://schemas.openxmlformats.org/officeDocument/2006/relationships/font" Target="fonts/InterMedium-italic.fntdata"/><Relationship Id="rId23" Type="http://schemas.openxmlformats.org/officeDocument/2006/relationships/slide" Target="slides/slide19.xml"/><Relationship Id="rId45" Type="http://schemas.openxmlformats.org/officeDocument/2006/relationships/font" Target="fonts/Inter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InterMedium-boldItalic.fntdata"/><Relationship Id="rId28" Type="http://schemas.openxmlformats.org/officeDocument/2006/relationships/font" Target="fonts/Inter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Inte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Inter-boldItalic.fntdata"/><Relationship Id="rId30" Type="http://schemas.openxmlformats.org/officeDocument/2006/relationships/font" Target="fonts/Inter-italic.fntdata"/><Relationship Id="rId11" Type="http://schemas.openxmlformats.org/officeDocument/2006/relationships/slide" Target="slides/slide7.xml"/><Relationship Id="rId33" Type="http://schemas.openxmlformats.org/officeDocument/2006/relationships/font" Target="fonts/Poppins-bold.fntdata"/><Relationship Id="rId10" Type="http://schemas.openxmlformats.org/officeDocument/2006/relationships/slide" Target="slides/slide6.xml"/><Relationship Id="rId32" Type="http://schemas.openxmlformats.org/officeDocument/2006/relationships/font" Target="fonts/Poppins-regular.fntdata"/><Relationship Id="rId13" Type="http://schemas.openxmlformats.org/officeDocument/2006/relationships/slide" Target="slides/slide9.xml"/><Relationship Id="rId35" Type="http://schemas.openxmlformats.org/officeDocument/2006/relationships/font" Target="fonts/Poppins-boldItalic.fntdata"/><Relationship Id="rId12" Type="http://schemas.openxmlformats.org/officeDocument/2006/relationships/slide" Target="slides/slide8.xml"/><Relationship Id="rId34" Type="http://schemas.openxmlformats.org/officeDocument/2006/relationships/font" Target="fonts/Poppins-italic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.fntdata"/><Relationship Id="rId14" Type="http://schemas.openxmlformats.org/officeDocument/2006/relationships/slide" Target="slides/slide10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2baab2f501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g32baab2f501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32baab2f501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434956e0ac_0_0:notes"/>
          <p:cNvSpPr/>
          <p:nvPr>
            <p:ph idx="2" type="sldImg"/>
          </p:nvPr>
        </p:nvSpPr>
        <p:spPr>
          <a:xfrm>
            <a:off x="45756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434956e0ac_0_0:notes"/>
          <p:cNvSpPr txBox="1"/>
          <p:nvPr>
            <p:ph idx="1" type="body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3d5eb56ab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333d5eb56ab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33d5eb56ab_1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33d5eb56ab_1_3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333d5eb56ab_1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33d5eb56ab_1_3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2d310d3344_0_381:notes"/>
          <p:cNvSpPr txBox="1"/>
          <p:nvPr>
            <p:ph idx="1" type="body"/>
          </p:nvPr>
        </p:nvSpPr>
        <p:spPr>
          <a:xfrm>
            <a:off x="822960" y="7040880"/>
            <a:ext cx="6583800" cy="5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303" name="Google Shape;303;g32d310d3344_0_381:notes"/>
          <p:cNvSpPr/>
          <p:nvPr>
            <p:ph idx="2" type="sldImg"/>
          </p:nvPr>
        </p:nvSpPr>
        <p:spPr>
          <a:xfrm>
            <a:off x="822960" y="1828800"/>
            <a:ext cx="6583800" cy="493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c90c2de4e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2c90c2de4e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32c90c2de4e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2aa33429f1_0_654:notes"/>
          <p:cNvSpPr txBox="1"/>
          <p:nvPr>
            <p:ph idx="1" type="body"/>
          </p:nvPr>
        </p:nvSpPr>
        <p:spPr>
          <a:xfrm>
            <a:off x="1097280" y="6949440"/>
            <a:ext cx="6035100" cy="65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32aa33429f1_0_654:notes"/>
          <p:cNvSpPr/>
          <p:nvPr>
            <p:ph idx="2" type="sldImg"/>
          </p:nvPr>
        </p:nvSpPr>
        <p:spPr>
          <a:xfrm>
            <a:off x="1371600" y="1097280"/>
            <a:ext cx="54864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33d5eb56ab_0_27:notes"/>
          <p:cNvSpPr txBox="1"/>
          <p:nvPr>
            <p:ph idx="1" type="body"/>
          </p:nvPr>
        </p:nvSpPr>
        <p:spPr>
          <a:xfrm>
            <a:off x="1097280" y="6949440"/>
            <a:ext cx="6035100" cy="65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333d5eb56ab_0_27:notes"/>
          <p:cNvSpPr/>
          <p:nvPr>
            <p:ph idx="2" type="sldImg"/>
          </p:nvPr>
        </p:nvSpPr>
        <p:spPr>
          <a:xfrm>
            <a:off x="1371600" y="1097280"/>
            <a:ext cx="54864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33d5eb56ab_1_15:notes"/>
          <p:cNvSpPr txBox="1"/>
          <p:nvPr>
            <p:ph idx="1" type="body"/>
          </p:nvPr>
        </p:nvSpPr>
        <p:spPr>
          <a:xfrm>
            <a:off x="1097280" y="6949440"/>
            <a:ext cx="6035100" cy="65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333d5eb56ab_1_15:notes"/>
          <p:cNvSpPr/>
          <p:nvPr>
            <p:ph idx="2" type="sldImg"/>
          </p:nvPr>
        </p:nvSpPr>
        <p:spPr>
          <a:xfrm>
            <a:off x="1371600" y="1097280"/>
            <a:ext cx="54864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33d5eb56ab_0_0:notes"/>
          <p:cNvSpPr txBox="1"/>
          <p:nvPr>
            <p:ph idx="1" type="body"/>
          </p:nvPr>
        </p:nvSpPr>
        <p:spPr>
          <a:xfrm>
            <a:off x="1097280" y="6949440"/>
            <a:ext cx="6035100" cy="65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333d5eb56ab_0_0:notes"/>
          <p:cNvSpPr/>
          <p:nvPr>
            <p:ph idx="2" type="sldImg"/>
          </p:nvPr>
        </p:nvSpPr>
        <p:spPr>
          <a:xfrm>
            <a:off x="1371600" y="1097280"/>
            <a:ext cx="54864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3fb474a103_0_0:notes"/>
          <p:cNvSpPr txBox="1"/>
          <p:nvPr>
            <p:ph idx="1" type="body"/>
          </p:nvPr>
        </p:nvSpPr>
        <p:spPr>
          <a:xfrm>
            <a:off x="1097280" y="6949440"/>
            <a:ext cx="6035100" cy="65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33fb474a103_0_0:notes"/>
          <p:cNvSpPr/>
          <p:nvPr>
            <p:ph idx="2" type="sldImg"/>
          </p:nvPr>
        </p:nvSpPr>
        <p:spPr>
          <a:xfrm>
            <a:off x="1371600" y="1097280"/>
            <a:ext cx="54864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d310d3344_0_6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32d310d3344_0_6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32d310d3344_0_6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2d310d3344_0_6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g32d310d3344_0_6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32d310d3344_0_6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2d310d3344_0_186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g32d310d3344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25" lIns="93125" spcFirstLastPara="1" rIns="93125" wrap="square" tIns="46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572" name="Google Shape;572;g32d310d3344_0_186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25" lIns="93125" spcFirstLastPara="1" rIns="93125" wrap="square" tIns="46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3f097c2e3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g33f097c2e3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0" name="Google Shape;580;g33f097c2e3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2cca01cfc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2" name="Google Shape;612;g32cca01cfc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g32cca01cfc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f956c2f88_0_40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af956c2f88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25" lIns="93125" spcFirstLastPara="1" rIns="93125" wrap="square" tIns="46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71" name="Google Shape;71;g2af956c2f88_0_40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25" lIns="93125" spcFirstLastPara="1" rIns="93125" wrap="square" tIns="46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47155fb5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347155fb5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3347155fb5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d310d3344_0_2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2d310d3344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25" lIns="93125" spcFirstLastPara="1" rIns="93125" wrap="square" tIns="46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5" name="Google Shape;115;g32d310d3344_0_2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25" lIns="93125" spcFirstLastPara="1" rIns="93125" wrap="square" tIns="46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d6c93265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2d6c93265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2d6c93265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d310d3344_0_54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32d310d3344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25" lIns="93125" spcFirstLastPara="1" rIns="93125" wrap="square" tIns="46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34" name="Google Shape;134;g32d310d3344_0_54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25" lIns="93125" spcFirstLastPara="1" rIns="93125" wrap="square" tIns="46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2d310d3344_0_84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2d310d3344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25" lIns="93125" spcFirstLastPara="1" rIns="93125" wrap="square" tIns="46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64" name="Google Shape;164;g32d310d3344_0_84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25" lIns="93125" spcFirstLastPara="1" rIns="93125" wrap="square" tIns="46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25654ccd3b_0_30:notes"/>
          <p:cNvSpPr/>
          <p:nvPr>
            <p:ph idx="2" type="sldImg"/>
          </p:nvPr>
        </p:nvSpPr>
        <p:spPr>
          <a:xfrm>
            <a:off x="45756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25654ccd3b_0_30:notes"/>
          <p:cNvSpPr txBox="1"/>
          <p:nvPr>
            <p:ph idx="1" type="body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3">
  <p:cSld name="DEFAULT_3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498720" y="115120"/>
            <a:ext cx="136329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1">
  <p:cSld name="DEFAULT_1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98720" y="11512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_4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498720" y="115120"/>
            <a:ext cx="136329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800"/>
              <a:buFont typeface="Poppins Light"/>
              <a:buNone/>
              <a:defRPr sz="38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bg>
      <p:bgPr>
        <a:solidFill>
          <a:srgbClr val="0000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 master">
  <p:cSld name="Slide 11 master">
    <p:bg>
      <p:bgPr>
        <a:solidFill>
          <a:srgbClr val="000000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 master">
  <p:cSld name="Slide 12 master">
    <p:bg>
      <p:bgPr>
        <a:solidFill>
          <a:srgbClr val="000000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 master">
  <p:cSld name="Slide 13 master">
    <p:bg>
      <p:bgPr>
        <a:solidFill>
          <a:srgbClr val="000000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 master">
  <p:cSld name="Slide 15 master">
    <p:bg>
      <p:bgPr>
        <a:solidFill>
          <a:srgbClr val="000000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bg>
      <p:bgPr>
        <a:solidFill>
          <a:srgbClr val="000000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3538454" y="7599761"/>
            <a:ext cx="8778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100" lIns="134100" spcFirstLastPara="1" rIns="134100" wrap="square" tIns="134100">
            <a:noAutofit/>
          </a:bodyPr>
          <a:lstStyle>
            <a:lvl1pPr lvl="0" algn="r">
              <a:buNone/>
              <a:defRPr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1383371" y="7820855"/>
            <a:ext cx="122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"/>
              <a:buNone/>
            </a:pPr>
            <a:r>
              <a:rPr lang="en-US">
                <a:solidFill>
                  <a:srgbClr val="808080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2025</a:t>
            </a:r>
            <a:r>
              <a:rPr i="0" lang="en-US" u="none" cap="none" strike="noStrike">
                <a:solidFill>
                  <a:srgbClr val="808080"/>
                </a:solidFill>
                <a:latin typeface="Poppins Light"/>
                <a:ea typeface="Poppins Light"/>
                <a:cs typeface="Poppins Light"/>
                <a:sym typeface="Poppins Light"/>
              </a:rPr>
              <a:t>  |  GradeSens proprietary and confidential  |  No unauthorized copying or disclosure 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6" Type="http://schemas.openxmlformats.org/officeDocument/2006/relationships/image" Target="../media/image19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3523375" y="7474600"/>
            <a:ext cx="11123700" cy="75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1"/>
          <p:cNvSpPr/>
          <p:nvPr/>
        </p:nvSpPr>
        <p:spPr>
          <a:xfrm>
            <a:off x="12575" y="-25125"/>
            <a:ext cx="5670600" cy="8229600"/>
          </a:xfrm>
          <a:prstGeom prst="rect">
            <a:avLst/>
          </a:prstGeom>
          <a:solidFill>
            <a:srgbClr val="05427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1"/>
          <p:cNvSpPr/>
          <p:nvPr/>
        </p:nvSpPr>
        <p:spPr>
          <a:xfrm>
            <a:off x="6176858" y="2901434"/>
            <a:ext cx="56706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097A8"/>
              </a:buClr>
              <a:buSzPts val="4450"/>
              <a:buFont typeface="Poppins Light"/>
              <a:buNone/>
            </a:pPr>
            <a:r>
              <a:rPr b="0" i="0" lang="en-US" sz="4450" u="none" cap="none" strike="noStrike">
                <a:solidFill>
                  <a:srgbClr val="0097A8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Predict to Perform</a:t>
            </a:r>
            <a:endParaRPr b="0" i="0" sz="4450" u="none" cap="none" strike="noStrike"/>
          </a:p>
        </p:txBody>
      </p:sp>
      <p:sp>
        <p:nvSpPr>
          <p:cNvPr id="47" name="Google Shape;47;p11"/>
          <p:cNvSpPr/>
          <p:nvPr/>
        </p:nvSpPr>
        <p:spPr>
          <a:xfrm>
            <a:off x="6176858" y="3950375"/>
            <a:ext cx="75564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Valorisation of historical data through digital twins generated by Machine Learning applied to a 60MW pump-turbines</a:t>
            </a:r>
            <a:endParaRPr sz="175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t/>
            </a:r>
            <a:endParaRPr sz="175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" name="Google Shape;48;p11"/>
          <p:cNvSpPr/>
          <p:nvPr/>
        </p:nvSpPr>
        <p:spPr>
          <a:xfrm>
            <a:off x="6405801" y="5080873"/>
            <a:ext cx="111600" cy="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Inter Medium"/>
              <a:buNone/>
            </a:pPr>
            <a:r>
              <a:rPr b="0" i="0" lang="en-US" sz="75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YJ</a:t>
            </a:r>
            <a:endParaRPr b="0" i="0" sz="750" u="none" cap="none" strike="noStrike"/>
          </a:p>
        </p:txBody>
      </p:sp>
      <p:sp>
        <p:nvSpPr>
          <p:cNvPr id="49" name="Google Shape;49;p11"/>
          <p:cNvSpPr/>
          <p:nvPr/>
        </p:nvSpPr>
        <p:spPr>
          <a:xfrm>
            <a:off x="7423200" y="6379125"/>
            <a:ext cx="40116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909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None/>
            </a:pPr>
            <a:r>
              <a:rPr b="1" i="0" lang="en-US" sz="220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Yvan Jacquat</a:t>
            </a:r>
            <a:endParaRPr b="1" i="0" sz="2200" u="none" cap="none" strike="noStrike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909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None/>
            </a:pPr>
            <a:r>
              <a:rPr b="1"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Founder &amp; CEO GradeSens</a:t>
            </a:r>
            <a:endParaRPr b="1"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0" name="Google Shape;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6859" y="1705413"/>
            <a:ext cx="875726" cy="119602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4">
            <a:alphaModFix/>
          </a:blip>
          <a:srcRect b="14856" l="0" r="0" t="26585"/>
          <a:stretch/>
        </p:blipFill>
        <p:spPr>
          <a:xfrm>
            <a:off x="12154350" y="1745675"/>
            <a:ext cx="1905000" cy="111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3" name="Google Shape;5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6858" y="5824924"/>
            <a:ext cx="1082397" cy="135290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/>
          <p:nvPr/>
        </p:nvSpPr>
        <p:spPr>
          <a:xfrm>
            <a:off x="188450" y="151825"/>
            <a:ext cx="4736700" cy="7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HYDRO+ 2025 </a:t>
            </a:r>
            <a:endParaRPr b="1"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Die Wasserkraft von „analog“ zur "KI" 23.05.2025 </a:t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8:30 – 15:30 Uhr Freie Universität Bozen Sparkassenstraße 21 –Bozen Saal D1.02 </a:t>
            </a:r>
            <a:endParaRPr sz="19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6">
            <a:alphaModFix/>
          </a:blip>
          <a:srcRect b="6515" l="0" r="0" t="0"/>
          <a:stretch/>
        </p:blipFill>
        <p:spPr>
          <a:xfrm>
            <a:off x="113075" y="0"/>
            <a:ext cx="3001225" cy="10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519" y="3264475"/>
            <a:ext cx="4736700" cy="26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76848" y="549675"/>
            <a:ext cx="2302825" cy="9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/>
          <p:nvPr/>
        </p:nvSpPr>
        <p:spPr>
          <a:xfrm>
            <a:off x="6176850" y="151813"/>
            <a:ext cx="3000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Our partner in Italy: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/>
          <p:nvPr>
            <p:ph type="title"/>
          </p:nvPr>
        </p:nvSpPr>
        <p:spPr>
          <a:xfrm>
            <a:off x="498720" y="115120"/>
            <a:ext cx="13632900" cy="9165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SzPts val="700"/>
              <a:buNone/>
            </a:pPr>
            <a:r>
              <a:rPr lang="en-US"/>
              <a:t>Golden rules for robust predictions</a:t>
            </a:r>
            <a:r>
              <a:rPr lang="en-US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0"/>
          <p:cNvSpPr txBox="1"/>
          <p:nvPr>
            <p:ph idx="1" type="body"/>
          </p:nvPr>
        </p:nvSpPr>
        <p:spPr>
          <a:xfrm>
            <a:off x="576000" y="1440000"/>
            <a:ext cx="12618600" cy="60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In predictive maintenance, most of the time historical data are limited both in quantity and quality. All modes of operations are not necessary exercised. Therefore, special care must be taken: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Model 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structure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 based on the physics of the machine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Models structured with multiple sub-models, each configured with a limited set of independent parameters to achieve quick training and reduce the need for large amounts of data.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Models calculated with the adequate training window depending on the failure dynamic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Model structure using different classes of algorithms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Models structure allowing to combine the 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results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from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 different predictions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Prefer simple models that can be generalized though they have residual errors (linear). 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More complex models with a bit of overfitting can be helpful (when parameters are 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missing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), the model  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then 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detects both highlight maintenance issues and operational changes.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Always focus on the trends of predictions (relative variations)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63" name="Google Shape;2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1"/>
          <p:cNvSpPr/>
          <p:nvPr/>
        </p:nvSpPr>
        <p:spPr>
          <a:xfrm>
            <a:off x="6405801" y="5080873"/>
            <a:ext cx="111600" cy="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Inter Medium"/>
              <a:buNone/>
            </a:pPr>
            <a:r>
              <a:rPr b="0" i="0" lang="en-US" sz="75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YJ</a:t>
            </a:r>
            <a:endParaRPr b="0" i="0" sz="750" u="none" cap="none" strike="noStrike"/>
          </a:p>
        </p:txBody>
      </p:sp>
      <p:sp>
        <p:nvSpPr>
          <p:cNvPr id="265" name="Google Shape;265;p21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6280190" y="1283375"/>
            <a:ext cx="75564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1"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Topics:</a:t>
            </a:r>
            <a:endParaRPr b="1"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t/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Introduction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Modelling methods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b="1"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Use case &amp; data Engineering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Conclusions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t/>
            </a:r>
            <a:endParaRPr sz="175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2" name="Google Shape;2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785" y="1172051"/>
            <a:ext cx="5790368" cy="268962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2"/>
          <p:cNvSpPr/>
          <p:nvPr/>
        </p:nvSpPr>
        <p:spPr>
          <a:xfrm>
            <a:off x="565785" y="4043482"/>
            <a:ext cx="13498800" cy="3756600"/>
          </a:xfrm>
          <a:prstGeom prst="roundRect">
            <a:avLst>
              <a:gd fmla="val 1808" name="adj"/>
            </a:avLst>
          </a:prstGeom>
          <a:noFill/>
          <a:ln cap="flat" cmpd="sng" w="9525">
            <a:solidFill>
              <a:srgbClr val="000000">
                <a:alpha val="784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2"/>
          <p:cNvSpPr/>
          <p:nvPr/>
        </p:nvSpPr>
        <p:spPr>
          <a:xfrm>
            <a:off x="573405" y="4051102"/>
            <a:ext cx="13483500" cy="467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2"/>
          <p:cNvSpPr/>
          <p:nvPr/>
        </p:nvSpPr>
        <p:spPr>
          <a:xfrm>
            <a:off x="734973" y="4155638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Operator</a:t>
            </a:r>
            <a:endParaRPr b="0" i="0" sz="1250" u="none" cap="none" strike="noStrike"/>
          </a:p>
        </p:txBody>
      </p:sp>
      <p:sp>
        <p:nvSpPr>
          <p:cNvPr id="276" name="Google Shape;276;p22"/>
          <p:cNvSpPr/>
          <p:nvPr/>
        </p:nvSpPr>
        <p:spPr>
          <a:xfrm>
            <a:off x="7480578" y="4155638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KWO, Switzerland</a:t>
            </a:r>
            <a:endParaRPr b="0" i="0" sz="1250" u="none" cap="none" strike="noStrike"/>
          </a:p>
        </p:txBody>
      </p:sp>
      <p:sp>
        <p:nvSpPr>
          <p:cNvPr id="277" name="Google Shape;277;p22"/>
          <p:cNvSpPr/>
          <p:nvPr/>
        </p:nvSpPr>
        <p:spPr>
          <a:xfrm>
            <a:off x="573405" y="4518779"/>
            <a:ext cx="13483500" cy="467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2"/>
          <p:cNvSpPr/>
          <p:nvPr/>
        </p:nvSpPr>
        <p:spPr>
          <a:xfrm>
            <a:off x="734973" y="4623316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Operating mode:</a:t>
            </a:r>
            <a:endParaRPr b="0" i="0" sz="1250" u="none" cap="none" strike="noStrike"/>
          </a:p>
        </p:txBody>
      </p:sp>
      <p:sp>
        <p:nvSpPr>
          <p:cNvPr id="279" name="Google Shape;279;p22"/>
          <p:cNvSpPr/>
          <p:nvPr/>
        </p:nvSpPr>
        <p:spPr>
          <a:xfrm>
            <a:off x="7480578" y="4623316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Pump storage used for network balance</a:t>
            </a:r>
            <a:endParaRPr b="0" i="0" sz="1250" u="none" cap="none" strike="noStrike"/>
          </a:p>
        </p:txBody>
      </p:sp>
      <p:sp>
        <p:nvSpPr>
          <p:cNvPr id="280" name="Google Shape;280;p22"/>
          <p:cNvSpPr/>
          <p:nvPr/>
        </p:nvSpPr>
        <p:spPr>
          <a:xfrm>
            <a:off x="573405" y="4986457"/>
            <a:ext cx="13483500" cy="467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2"/>
          <p:cNvSpPr/>
          <p:nvPr/>
        </p:nvSpPr>
        <p:spPr>
          <a:xfrm>
            <a:off x="734973" y="5090993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Power in turbine mode</a:t>
            </a:r>
            <a:endParaRPr b="0" i="0" sz="1250" u="none" cap="none" strike="noStrike"/>
          </a:p>
        </p:txBody>
      </p:sp>
      <p:sp>
        <p:nvSpPr>
          <p:cNvPr id="282" name="Google Shape;282;p22"/>
          <p:cNvSpPr/>
          <p:nvPr/>
        </p:nvSpPr>
        <p:spPr>
          <a:xfrm>
            <a:off x="7480578" y="5090993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48MW</a:t>
            </a:r>
            <a:endParaRPr b="0" i="0" sz="1250" u="none" cap="none" strike="noStrike"/>
          </a:p>
        </p:txBody>
      </p:sp>
      <p:sp>
        <p:nvSpPr>
          <p:cNvPr id="283" name="Google Shape;283;p22"/>
          <p:cNvSpPr/>
          <p:nvPr/>
        </p:nvSpPr>
        <p:spPr>
          <a:xfrm>
            <a:off x="573405" y="5454134"/>
            <a:ext cx="13483500" cy="467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2"/>
          <p:cNvSpPr/>
          <p:nvPr/>
        </p:nvSpPr>
        <p:spPr>
          <a:xfrm>
            <a:off x="734973" y="5558671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Power in pump mode</a:t>
            </a:r>
            <a:endParaRPr b="0" i="0" sz="1250" u="none" cap="none" strike="noStrike"/>
          </a:p>
        </p:txBody>
      </p:sp>
      <p:sp>
        <p:nvSpPr>
          <p:cNvPr id="285" name="Google Shape;285;p22"/>
          <p:cNvSpPr/>
          <p:nvPr/>
        </p:nvSpPr>
        <p:spPr>
          <a:xfrm>
            <a:off x="7480578" y="5558671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60MVA</a:t>
            </a:r>
            <a:endParaRPr b="0" i="0" sz="1250" u="none" cap="none" strike="noStrike"/>
          </a:p>
        </p:txBody>
      </p:sp>
      <p:sp>
        <p:nvSpPr>
          <p:cNvPr id="286" name="Google Shape;286;p22"/>
          <p:cNvSpPr/>
          <p:nvPr/>
        </p:nvSpPr>
        <p:spPr>
          <a:xfrm>
            <a:off x="573405" y="5921812"/>
            <a:ext cx="13483500" cy="467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2"/>
          <p:cNvSpPr/>
          <p:nvPr/>
        </p:nvSpPr>
        <p:spPr>
          <a:xfrm>
            <a:off x="734973" y="6026348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Nominal speed:</a:t>
            </a:r>
            <a:endParaRPr b="0" i="0" sz="1250" u="none" cap="none" strike="noStrike"/>
          </a:p>
        </p:txBody>
      </p:sp>
      <p:sp>
        <p:nvSpPr>
          <p:cNvPr id="288" name="Google Shape;288;p22"/>
          <p:cNvSpPr/>
          <p:nvPr/>
        </p:nvSpPr>
        <p:spPr>
          <a:xfrm>
            <a:off x="7480578" y="6026348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1000RPM</a:t>
            </a:r>
            <a:endParaRPr b="0" i="0" sz="1250" u="none" cap="none" strike="noStrike"/>
          </a:p>
        </p:txBody>
      </p:sp>
      <p:sp>
        <p:nvSpPr>
          <p:cNvPr id="289" name="Google Shape;289;p22"/>
          <p:cNvSpPr/>
          <p:nvPr/>
        </p:nvSpPr>
        <p:spPr>
          <a:xfrm>
            <a:off x="573405" y="6389489"/>
            <a:ext cx="13483500" cy="467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2"/>
          <p:cNvSpPr/>
          <p:nvPr/>
        </p:nvSpPr>
        <p:spPr>
          <a:xfrm>
            <a:off x="734973" y="6494026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Turbine type:</a:t>
            </a:r>
            <a:endParaRPr b="0" i="0" sz="1250" u="none" cap="none" strike="noStrike"/>
          </a:p>
        </p:txBody>
      </p:sp>
      <p:sp>
        <p:nvSpPr>
          <p:cNvPr id="291" name="Google Shape;291;p22"/>
          <p:cNvSpPr/>
          <p:nvPr/>
        </p:nvSpPr>
        <p:spPr>
          <a:xfrm>
            <a:off x="7480578" y="6494026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Francis, horizontal</a:t>
            </a:r>
            <a:endParaRPr b="0" i="0" sz="1250" u="none" cap="none" strike="noStrike"/>
          </a:p>
        </p:txBody>
      </p:sp>
      <p:sp>
        <p:nvSpPr>
          <p:cNvPr id="292" name="Google Shape;292;p22"/>
          <p:cNvSpPr/>
          <p:nvPr/>
        </p:nvSpPr>
        <p:spPr>
          <a:xfrm>
            <a:off x="573405" y="6857167"/>
            <a:ext cx="13483500" cy="467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2"/>
          <p:cNvSpPr/>
          <p:nvPr/>
        </p:nvSpPr>
        <p:spPr>
          <a:xfrm>
            <a:off x="734973" y="6961703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Turbine mode:</a:t>
            </a:r>
            <a:endParaRPr b="0" i="0" sz="1250" u="none" cap="none" strike="noStrike"/>
          </a:p>
        </p:txBody>
      </p:sp>
      <p:sp>
        <p:nvSpPr>
          <p:cNvPr id="294" name="Google Shape;294;p22"/>
          <p:cNvSpPr/>
          <p:nvPr/>
        </p:nvSpPr>
        <p:spPr>
          <a:xfrm>
            <a:off x="7480578" y="6961703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800h/y</a:t>
            </a:r>
            <a:endParaRPr b="0" i="0" sz="1250" u="none" cap="none" strike="noStrike"/>
          </a:p>
        </p:txBody>
      </p:sp>
      <p:sp>
        <p:nvSpPr>
          <p:cNvPr id="295" name="Google Shape;295;p22"/>
          <p:cNvSpPr/>
          <p:nvPr/>
        </p:nvSpPr>
        <p:spPr>
          <a:xfrm>
            <a:off x="573405" y="7324844"/>
            <a:ext cx="13483500" cy="467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2"/>
          <p:cNvSpPr/>
          <p:nvPr/>
        </p:nvSpPr>
        <p:spPr>
          <a:xfrm>
            <a:off x="734973" y="7429381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Typical turbine operation</a:t>
            </a:r>
            <a:endParaRPr b="0" i="0" sz="1250" u="none" cap="none" strike="noStrike"/>
          </a:p>
        </p:txBody>
      </p:sp>
      <p:sp>
        <p:nvSpPr>
          <p:cNvPr id="297" name="Google Shape;297;p22"/>
          <p:cNvSpPr/>
          <p:nvPr/>
        </p:nvSpPr>
        <p:spPr>
          <a:xfrm>
            <a:off x="7480578" y="7429381"/>
            <a:ext cx="6414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250"/>
              <a:buFont typeface="Inter"/>
              <a:buNone/>
            </a:pPr>
            <a:r>
              <a:rPr b="0" i="0" lang="en-US" sz="12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Daily, variable form 0..100%, 1..3h per mode</a:t>
            </a:r>
            <a:endParaRPr b="0" i="0" sz="1250" u="none" cap="none" strike="noStrike"/>
          </a:p>
        </p:txBody>
      </p:sp>
      <p:sp>
        <p:nvSpPr>
          <p:cNvPr id="298" name="Google Shape;298;p22"/>
          <p:cNvSpPr txBox="1"/>
          <p:nvPr>
            <p:ph type="title"/>
          </p:nvPr>
        </p:nvSpPr>
        <p:spPr>
          <a:xfrm>
            <a:off x="498720" y="11512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Machine description</a:t>
            </a:r>
            <a:endParaRPr/>
          </a:p>
        </p:txBody>
      </p:sp>
      <p:pic>
        <p:nvPicPr>
          <p:cNvPr id="299" name="Google Shape;299;p22"/>
          <p:cNvPicPr preferRelativeResize="0"/>
          <p:nvPr/>
        </p:nvPicPr>
        <p:blipFill rotWithShape="1">
          <a:blip r:embed="rId4">
            <a:alphaModFix/>
          </a:blip>
          <a:srcRect b="14856" l="0" r="0" t="26585"/>
          <a:stretch/>
        </p:blipFill>
        <p:spPr>
          <a:xfrm>
            <a:off x="11637550" y="426100"/>
            <a:ext cx="1905000" cy="11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2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 txBox="1"/>
          <p:nvPr>
            <p:ph type="title"/>
          </p:nvPr>
        </p:nvSpPr>
        <p:spPr>
          <a:xfrm>
            <a:off x="498720" y="115120"/>
            <a:ext cx="136329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3275" lIns="126600" spcFirstLastPara="1" rIns="126600" wrap="square" tIns="63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ate"/>
              <a:buNone/>
            </a:pPr>
            <a:r>
              <a:rPr lang="en-US"/>
              <a:t>Overview of the available data</a:t>
            </a:r>
            <a:endParaRPr sz="3200"/>
          </a:p>
        </p:txBody>
      </p:sp>
      <p:sp>
        <p:nvSpPr>
          <p:cNvPr id="306" name="Google Shape;306;p23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23"/>
          <p:cNvSpPr/>
          <p:nvPr/>
        </p:nvSpPr>
        <p:spPr>
          <a:xfrm>
            <a:off x="404455" y="1619964"/>
            <a:ext cx="6764700" cy="332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3"/>
          <p:cNvSpPr/>
          <p:nvPr/>
        </p:nvSpPr>
        <p:spPr>
          <a:xfrm>
            <a:off x="517922" y="1695569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rowid</a:t>
            </a:r>
            <a:endParaRPr b="0" i="0" sz="850" u="none" cap="none" strike="noStrike"/>
          </a:p>
        </p:txBody>
      </p:sp>
      <p:sp>
        <p:nvSpPr>
          <p:cNvPr id="309" name="Google Shape;309;p23"/>
          <p:cNvSpPr/>
          <p:nvPr/>
        </p:nvSpPr>
        <p:spPr>
          <a:xfrm>
            <a:off x="2212896" y="1695569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KKS-Name</a:t>
            </a:r>
            <a:endParaRPr b="0" i="0" sz="850" u="none" cap="none" strike="noStrike"/>
          </a:p>
        </p:txBody>
      </p:sp>
      <p:sp>
        <p:nvSpPr>
          <p:cNvPr id="310" name="Google Shape;310;p23"/>
          <p:cNvSpPr/>
          <p:nvPr/>
        </p:nvSpPr>
        <p:spPr>
          <a:xfrm>
            <a:off x="3904059" y="1695569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description_short</a:t>
            </a:r>
            <a:endParaRPr b="0" i="0" sz="850" u="none" cap="none" strike="noStrike"/>
          </a:p>
        </p:txBody>
      </p:sp>
      <p:sp>
        <p:nvSpPr>
          <p:cNvPr id="311" name="Google Shape;311;p23"/>
          <p:cNvSpPr/>
          <p:nvPr/>
        </p:nvSpPr>
        <p:spPr>
          <a:xfrm>
            <a:off x="5595223" y="1695569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unit</a:t>
            </a:r>
            <a:endParaRPr b="0" i="0" sz="850" u="none" cap="none" strike="noStrike"/>
          </a:p>
        </p:txBody>
      </p:sp>
      <p:sp>
        <p:nvSpPr>
          <p:cNvPr id="312" name="Google Shape;312;p23"/>
          <p:cNvSpPr/>
          <p:nvPr/>
        </p:nvSpPr>
        <p:spPr>
          <a:xfrm>
            <a:off x="404455" y="1952625"/>
            <a:ext cx="6764700" cy="332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3"/>
          <p:cNvSpPr/>
          <p:nvPr/>
        </p:nvSpPr>
        <p:spPr>
          <a:xfrm>
            <a:off x="517922" y="2028230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116078</a:t>
            </a:r>
            <a:endParaRPr b="0" i="0" sz="850" u="none" cap="none" strike="noStrike"/>
          </a:p>
        </p:txBody>
      </p:sp>
      <p:sp>
        <p:nvSpPr>
          <p:cNvPr id="314" name="Google Shape;314;p23"/>
          <p:cNvSpPr/>
          <p:nvPr/>
        </p:nvSpPr>
        <p:spPr>
          <a:xfrm>
            <a:off x="2212896" y="2028230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BB3.11.MFA10.FF010_.XJ01</a:t>
            </a:r>
            <a:endParaRPr b="0" i="0" sz="850" u="none" cap="none" strike="noStrike"/>
          </a:p>
        </p:txBody>
      </p:sp>
      <p:sp>
        <p:nvSpPr>
          <p:cNvPr id="315" name="Google Shape;315;p23"/>
          <p:cNvSpPr/>
          <p:nvPr/>
        </p:nvSpPr>
        <p:spPr>
          <a:xfrm>
            <a:off x="3904059" y="2028230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Turbine Durchfluss</a:t>
            </a:r>
            <a:endParaRPr b="0" i="0" sz="850" u="none" cap="none" strike="noStrike"/>
          </a:p>
        </p:txBody>
      </p:sp>
      <p:sp>
        <p:nvSpPr>
          <p:cNvPr id="316" name="Google Shape;316;p23"/>
          <p:cNvSpPr/>
          <p:nvPr/>
        </p:nvSpPr>
        <p:spPr>
          <a:xfrm>
            <a:off x="5595223" y="2028230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m³/s</a:t>
            </a:r>
            <a:endParaRPr b="0" i="0" sz="850" u="none" cap="none" strike="noStrike"/>
          </a:p>
        </p:txBody>
      </p:sp>
      <p:sp>
        <p:nvSpPr>
          <p:cNvPr id="317" name="Google Shape;317;p23"/>
          <p:cNvSpPr/>
          <p:nvPr/>
        </p:nvSpPr>
        <p:spPr>
          <a:xfrm>
            <a:off x="404455" y="2285286"/>
            <a:ext cx="6764700" cy="332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3"/>
          <p:cNvSpPr/>
          <p:nvPr/>
        </p:nvSpPr>
        <p:spPr>
          <a:xfrm>
            <a:off x="517922" y="2360890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114859</a:t>
            </a:r>
            <a:endParaRPr b="0" i="0" sz="850" u="none" cap="none" strike="noStrike"/>
          </a:p>
        </p:txBody>
      </p:sp>
      <p:sp>
        <p:nvSpPr>
          <p:cNvPr id="319" name="Google Shape;319;p23"/>
          <p:cNvSpPr/>
          <p:nvPr/>
        </p:nvSpPr>
        <p:spPr>
          <a:xfrm>
            <a:off x="2212896" y="2360890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BB3.11.BAA10.CE110A.XJ01</a:t>
            </a:r>
            <a:endParaRPr b="0" i="0" sz="850" u="none" cap="none" strike="noStrike"/>
          </a:p>
        </p:txBody>
      </p:sp>
      <p:sp>
        <p:nvSpPr>
          <p:cNvPr id="320" name="Google Shape;320;p23"/>
          <p:cNvSpPr/>
          <p:nvPr/>
        </p:nvSpPr>
        <p:spPr>
          <a:xfrm>
            <a:off x="3904059" y="2360890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Generatorstrom</a:t>
            </a:r>
            <a:endParaRPr b="0" i="0" sz="850" u="none" cap="none" strike="noStrike"/>
          </a:p>
        </p:txBody>
      </p:sp>
      <p:sp>
        <p:nvSpPr>
          <p:cNvPr id="321" name="Google Shape;321;p23"/>
          <p:cNvSpPr/>
          <p:nvPr/>
        </p:nvSpPr>
        <p:spPr>
          <a:xfrm>
            <a:off x="5595223" y="2360890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endParaRPr b="0" i="0" sz="850" u="none" cap="none" strike="noStrike"/>
          </a:p>
        </p:txBody>
      </p:sp>
      <p:sp>
        <p:nvSpPr>
          <p:cNvPr id="322" name="Google Shape;322;p23"/>
          <p:cNvSpPr/>
          <p:nvPr/>
        </p:nvSpPr>
        <p:spPr>
          <a:xfrm>
            <a:off x="404455" y="2617946"/>
            <a:ext cx="6764700" cy="332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517922" y="2693551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114865</a:t>
            </a:r>
            <a:endParaRPr b="0" i="0" sz="850" u="none" cap="none" strike="noStrike"/>
          </a:p>
        </p:txBody>
      </p:sp>
      <p:sp>
        <p:nvSpPr>
          <p:cNvPr id="324" name="Google Shape;324;p23"/>
          <p:cNvSpPr/>
          <p:nvPr/>
        </p:nvSpPr>
        <p:spPr>
          <a:xfrm>
            <a:off x="2212896" y="2693551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BB3.11.BAA20.CE210A.XJ01</a:t>
            </a:r>
            <a:endParaRPr b="0" i="0" sz="850" u="none" cap="none" strike="noStrike"/>
          </a:p>
        </p:txBody>
      </p:sp>
      <p:sp>
        <p:nvSpPr>
          <p:cNvPr id="325" name="Google Shape;325;p23"/>
          <p:cNvSpPr/>
          <p:nvPr/>
        </p:nvSpPr>
        <p:spPr>
          <a:xfrm>
            <a:off x="3904059" y="2693551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Generatorspannung L1-L2</a:t>
            </a:r>
            <a:endParaRPr b="0" i="0" sz="850" u="none" cap="none" strike="noStrike"/>
          </a:p>
        </p:txBody>
      </p:sp>
      <p:sp>
        <p:nvSpPr>
          <p:cNvPr id="326" name="Google Shape;326;p23"/>
          <p:cNvSpPr/>
          <p:nvPr/>
        </p:nvSpPr>
        <p:spPr>
          <a:xfrm>
            <a:off x="5595223" y="2693551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kV</a:t>
            </a:r>
            <a:endParaRPr b="0" i="0" sz="850" u="none" cap="none" strike="noStrike"/>
          </a:p>
        </p:txBody>
      </p:sp>
      <p:sp>
        <p:nvSpPr>
          <p:cNvPr id="327" name="Google Shape;327;p23"/>
          <p:cNvSpPr/>
          <p:nvPr/>
        </p:nvSpPr>
        <p:spPr>
          <a:xfrm>
            <a:off x="404455" y="2950607"/>
            <a:ext cx="6764700" cy="332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3"/>
          <p:cNvSpPr/>
          <p:nvPr/>
        </p:nvSpPr>
        <p:spPr>
          <a:xfrm>
            <a:off x="517922" y="3026212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117231</a:t>
            </a:r>
            <a:endParaRPr b="0" i="0" sz="850" u="none" cap="none" strike="noStrike"/>
          </a:p>
        </p:txBody>
      </p:sp>
      <p:sp>
        <p:nvSpPr>
          <p:cNvPr id="329" name="Google Shape;329;p23"/>
          <p:cNvSpPr/>
          <p:nvPr/>
        </p:nvSpPr>
        <p:spPr>
          <a:xfrm>
            <a:off x="2212896" y="3026212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BB3.11.BAA20.CE210A.XJ02</a:t>
            </a:r>
            <a:endParaRPr b="0" i="0" sz="850" u="none" cap="none" strike="noStrike"/>
          </a:p>
        </p:txBody>
      </p:sp>
      <p:sp>
        <p:nvSpPr>
          <p:cNvPr id="330" name="Google Shape;330;p23"/>
          <p:cNvSpPr/>
          <p:nvPr/>
        </p:nvSpPr>
        <p:spPr>
          <a:xfrm>
            <a:off x="3904059" y="3026212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Generatorspannung L2-L3</a:t>
            </a:r>
            <a:endParaRPr b="0" i="0" sz="850" u="none" cap="none" strike="noStrike"/>
          </a:p>
        </p:txBody>
      </p:sp>
      <p:sp>
        <p:nvSpPr>
          <p:cNvPr id="331" name="Google Shape;331;p23"/>
          <p:cNvSpPr/>
          <p:nvPr/>
        </p:nvSpPr>
        <p:spPr>
          <a:xfrm>
            <a:off x="5595223" y="3026212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kV</a:t>
            </a:r>
            <a:endParaRPr b="0" i="0" sz="850" u="none" cap="none" strike="noStrike"/>
          </a:p>
        </p:txBody>
      </p:sp>
      <p:sp>
        <p:nvSpPr>
          <p:cNvPr id="332" name="Google Shape;332;p23"/>
          <p:cNvSpPr/>
          <p:nvPr/>
        </p:nvSpPr>
        <p:spPr>
          <a:xfrm>
            <a:off x="404455" y="3283268"/>
            <a:ext cx="6764700" cy="332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3"/>
          <p:cNvSpPr/>
          <p:nvPr/>
        </p:nvSpPr>
        <p:spPr>
          <a:xfrm>
            <a:off x="517922" y="3358872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117232</a:t>
            </a:r>
            <a:endParaRPr b="0" i="0" sz="850" u="none" cap="none" strike="noStrike"/>
          </a:p>
        </p:txBody>
      </p:sp>
      <p:sp>
        <p:nvSpPr>
          <p:cNvPr id="334" name="Google Shape;334;p23"/>
          <p:cNvSpPr/>
          <p:nvPr/>
        </p:nvSpPr>
        <p:spPr>
          <a:xfrm>
            <a:off x="2212896" y="3358872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BB3.11.BAA20.CE210A.XJ03</a:t>
            </a:r>
            <a:endParaRPr b="0" i="0" sz="850" u="none" cap="none" strike="noStrike"/>
          </a:p>
        </p:txBody>
      </p:sp>
      <p:sp>
        <p:nvSpPr>
          <p:cNvPr id="335" name="Google Shape;335;p23"/>
          <p:cNvSpPr/>
          <p:nvPr/>
        </p:nvSpPr>
        <p:spPr>
          <a:xfrm>
            <a:off x="3904059" y="3358872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Generatorspannung L3-L1</a:t>
            </a:r>
            <a:endParaRPr b="0" i="0" sz="850" u="none" cap="none" strike="noStrike"/>
          </a:p>
        </p:txBody>
      </p:sp>
      <p:sp>
        <p:nvSpPr>
          <p:cNvPr id="336" name="Google Shape;336;p23"/>
          <p:cNvSpPr/>
          <p:nvPr/>
        </p:nvSpPr>
        <p:spPr>
          <a:xfrm>
            <a:off x="5595223" y="3358872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kV</a:t>
            </a:r>
            <a:endParaRPr b="0" i="0" sz="850" u="none" cap="none" strike="noStrike"/>
          </a:p>
        </p:txBody>
      </p:sp>
      <p:sp>
        <p:nvSpPr>
          <p:cNvPr id="337" name="Google Shape;337;p23"/>
          <p:cNvSpPr/>
          <p:nvPr/>
        </p:nvSpPr>
        <p:spPr>
          <a:xfrm>
            <a:off x="404455" y="3615928"/>
            <a:ext cx="6764700" cy="332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3"/>
          <p:cNvSpPr/>
          <p:nvPr/>
        </p:nvSpPr>
        <p:spPr>
          <a:xfrm>
            <a:off x="517922" y="3691533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116064</a:t>
            </a:r>
            <a:endParaRPr b="0" i="0" sz="850" u="none" cap="none" strike="noStrike"/>
          </a:p>
        </p:txBody>
      </p:sp>
      <p:sp>
        <p:nvSpPr>
          <p:cNvPr id="339" name="Google Shape;339;p23"/>
          <p:cNvSpPr/>
          <p:nvPr/>
        </p:nvSpPr>
        <p:spPr>
          <a:xfrm>
            <a:off x="2212896" y="3691533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BB3.11.MFA10.CE310_.XJ01</a:t>
            </a:r>
            <a:endParaRPr b="0" i="0" sz="850" u="none" cap="none" strike="noStrike"/>
          </a:p>
        </p:txBody>
      </p:sp>
      <p:sp>
        <p:nvSpPr>
          <p:cNvPr id="340" name="Google Shape;340;p23"/>
          <p:cNvSpPr/>
          <p:nvPr/>
        </p:nvSpPr>
        <p:spPr>
          <a:xfrm>
            <a:off x="3904059" y="3691533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Wirkleistung</a:t>
            </a:r>
            <a:endParaRPr b="0" i="0" sz="850" u="none" cap="none" strike="noStrike"/>
          </a:p>
        </p:txBody>
      </p:sp>
      <p:sp>
        <p:nvSpPr>
          <p:cNvPr id="341" name="Google Shape;341;p23"/>
          <p:cNvSpPr/>
          <p:nvPr/>
        </p:nvSpPr>
        <p:spPr>
          <a:xfrm>
            <a:off x="5595223" y="3691533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MW</a:t>
            </a:r>
            <a:endParaRPr b="0" i="0" sz="850" u="none" cap="none" strike="noStrike"/>
          </a:p>
        </p:txBody>
      </p:sp>
      <p:sp>
        <p:nvSpPr>
          <p:cNvPr id="342" name="Google Shape;342;p23"/>
          <p:cNvSpPr/>
          <p:nvPr/>
        </p:nvSpPr>
        <p:spPr>
          <a:xfrm>
            <a:off x="404455" y="3948589"/>
            <a:ext cx="6764700" cy="332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3"/>
          <p:cNvSpPr/>
          <p:nvPr/>
        </p:nvSpPr>
        <p:spPr>
          <a:xfrm>
            <a:off x="517922" y="4024193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116568</a:t>
            </a:r>
            <a:endParaRPr b="0" i="0" sz="850" u="none" cap="none" strike="noStrike"/>
          </a:p>
        </p:txBody>
      </p:sp>
      <p:sp>
        <p:nvSpPr>
          <p:cNvPr id="344" name="Google Shape;344;p23"/>
          <p:cNvSpPr/>
          <p:nvPr/>
        </p:nvSpPr>
        <p:spPr>
          <a:xfrm>
            <a:off x="2212896" y="4024193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BB3.11.MLA10.CE320_.XJ01</a:t>
            </a:r>
            <a:endParaRPr b="0" i="0" sz="850" u="none" cap="none" strike="noStrike"/>
          </a:p>
        </p:txBody>
      </p:sp>
      <p:sp>
        <p:nvSpPr>
          <p:cNvPr id="345" name="Google Shape;345;p23"/>
          <p:cNvSpPr/>
          <p:nvPr/>
        </p:nvSpPr>
        <p:spPr>
          <a:xfrm>
            <a:off x="3904059" y="4024193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Blindleistung</a:t>
            </a:r>
            <a:endParaRPr b="0" i="0" sz="850" u="none" cap="none" strike="noStrike"/>
          </a:p>
        </p:txBody>
      </p:sp>
      <p:sp>
        <p:nvSpPr>
          <p:cNvPr id="346" name="Google Shape;346;p23"/>
          <p:cNvSpPr/>
          <p:nvPr/>
        </p:nvSpPr>
        <p:spPr>
          <a:xfrm>
            <a:off x="5595223" y="4024193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Mvar</a:t>
            </a:r>
            <a:endParaRPr b="0" i="0" sz="850" u="none" cap="none" strike="noStrike"/>
          </a:p>
        </p:txBody>
      </p:sp>
      <p:sp>
        <p:nvSpPr>
          <p:cNvPr id="347" name="Google Shape;347;p23"/>
          <p:cNvSpPr/>
          <p:nvPr/>
        </p:nvSpPr>
        <p:spPr>
          <a:xfrm>
            <a:off x="404455" y="4281249"/>
            <a:ext cx="6764700" cy="332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3"/>
          <p:cNvSpPr/>
          <p:nvPr/>
        </p:nvSpPr>
        <p:spPr>
          <a:xfrm>
            <a:off x="517922" y="4356854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116569</a:t>
            </a:r>
            <a:endParaRPr b="0" i="0" sz="850" u="none" cap="none" strike="noStrike"/>
          </a:p>
        </p:txBody>
      </p:sp>
      <p:sp>
        <p:nvSpPr>
          <p:cNvPr id="349" name="Google Shape;349;p23"/>
          <p:cNvSpPr/>
          <p:nvPr/>
        </p:nvSpPr>
        <p:spPr>
          <a:xfrm>
            <a:off x="2212896" y="4356854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BB3.11.MLA10.CE330_.XJ01</a:t>
            </a:r>
            <a:endParaRPr b="0" i="0" sz="850" u="none" cap="none" strike="noStrike"/>
          </a:p>
        </p:txBody>
      </p:sp>
      <p:sp>
        <p:nvSpPr>
          <p:cNvPr id="350" name="Google Shape;350;p23"/>
          <p:cNvSpPr/>
          <p:nvPr/>
        </p:nvSpPr>
        <p:spPr>
          <a:xfrm>
            <a:off x="3904059" y="4356854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Winkel cos phi</a:t>
            </a:r>
            <a:endParaRPr b="0" i="0" sz="850" u="none" cap="none" strike="noStrike"/>
          </a:p>
        </p:txBody>
      </p:sp>
      <p:sp>
        <p:nvSpPr>
          <p:cNvPr id="351" name="Google Shape;351;p23"/>
          <p:cNvSpPr/>
          <p:nvPr/>
        </p:nvSpPr>
        <p:spPr>
          <a:xfrm>
            <a:off x="5595223" y="4356854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cphi</a:t>
            </a:r>
            <a:endParaRPr b="0" i="0" sz="850" u="none" cap="none" strike="noStrike"/>
          </a:p>
        </p:txBody>
      </p:sp>
      <p:sp>
        <p:nvSpPr>
          <p:cNvPr id="352" name="Google Shape;352;p23"/>
          <p:cNvSpPr/>
          <p:nvPr/>
        </p:nvSpPr>
        <p:spPr>
          <a:xfrm>
            <a:off x="404455" y="4613910"/>
            <a:ext cx="6764700" cy="332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3"/>
          <p:cNvSpPr/>
          <p:nvPr/>
        </p:nvSpPr>
        <p:spPr>
          <a:xfrm>
            <a:off x="517922" y="4689515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116570</a:t>
            </a:r>
            <a:endParaRPr b="0" i="0" sz="850" u="none" cap="none" strike="noStrike"/>
          </a:p>
        </p:txBody>
      </p:sp>
      <p:sp>
        <p:nvSpPr>
          <p:cNvPr id="354" name="Google Shape;354;p23"/>
          <p:cNvSpPr/>
          <p:nvPr/>
        </p:nvSpPr>
        <p:spPr>
          <a:xfrm>
            <a:off x="2212896" y="4689515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BB3.11.MLA10.CE510_.XJ01</a:t>
            </a:r>
            <a:endParaRPr b="0" i="0" sz="850" u="none" cap="none" strike="noStrike"/>
          </a:p>
        </p:txBody>
      </p:sp>
      <p:sp>
        <p:nvSpPr>
          <p:cNvPr id="355" name="Google Shape;355;p23"/>
          <p:cNvSpPr/>
          <p:nvPr/>
        </p:nvSpPr>
        <p:spPr>
          <a:xfrm>
            <a:off x="3904059" y="4689515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Frequenz</a:t>
            </a:r>
            <a:endParaRPr b="0" i="0" sz="850" u="none" cap="none" strike="noStrike"/>
          </a:p>
        </p:txBody>
      </p:sp>
      <p:sp>
        <p:nvSpPr>
          <p:cNvPr id="356" name="Google Shape;356;p23"/>
          <p:cNvSpPr/>
          <p:nvPr/>
        </p:nvSpPr>
        <p:spPr>
          <a:xfrm>
            <a:off x="5595223" y="4689515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Hz</a:t>
            </a:r>
            <a:endParaRPr b="0" i="0" sz="850" u="none" cap="none" strike="noStrike"/>
          </a:p>
        </p:txBody>
      </p:sp>
      <p:sp>
        <p:nvSpPr>
          <p:cNvPr id="357" name="Google Shape;357;p23"/>
          <p:cNvSpPr/>
          <p:nvPr/>
        </p:nvSpPr>
        <p:spPr>
          <a:xfrm>
            <a:off x="404455" y="4946571"/>
            <a:ext cx="6764700" cy="332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3"/>
          <p:cNvSpPr/>
          <p:nvPr/>
        </p:nvSpPr>
        <p:spPr>
          <a:xfrm>
            <a:off x="517922" y="5022175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116118</a:t>
            </a:r>
            <a:endParaRPr b="0" i="0" sz="850" u="none" cap="none" strike="noStrike"/>
          </a:p>
        </p:txBody>
      </p:sp>
      <p:sp>
        <p:nvSpPr>
          <p:cNvPr id="359" name="Google Shape;359;p23"/>
          <p:cNvSpPr/>
          <p:nvPr/>
        </p:nvSpPr>
        <p:spPr>
          <a:xfrm>
            <a:off x="2212896" y="5022175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BB3.11.MFA13.CS021_.XJ01</a:t>
            </a:r>
            <a:endParaRPr b="0" i="0" sz="850" u="none" cap="none" strike="noStrike"/>
          </a:p>
        </p:txBody>
      </p:sp>
      <p:sp>
        <p:nvSpPr>
          <p:cNvPr id="360" name="Google Shape;360;p23"/>
          <p:cNvSpPr/>
          <p:nvPr/>
        </p:nvSpPr>
        <p:spPr>
          <a:xfrm>
            <a:off x="3904059" y="5022175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DrehzahlMsg LT Drehzahl 1</a:t>
            </a:r>
            <a:endParaRPr b="0" i="0" sz="850" u="none" cap="none" strike="noStrike"/>
          </a:p>
        </p:txBody>
      </p:sp>
      <p:sp>
        <p:nvSpPr>
          <p:cNvPr id="361" name="Google Shape;361;p23"/>
          <p:cNvSpPr/>
          <p:nvPr/>
        </p:nvSpPr>
        <p:spPr>
          <a:xfrm>
            <a:off x="5595223" y="5022175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U/min</a:t>
            </a:r>
            <a:endParaRPr b="0" i="0" sz="850" u="none" cap="none" strike="noStrike"/>
          </a:p>
        </p:txBody>
      </p:sp>
      <p:sp>
        <p:nvSpPr>
          <p:cNvPr id="362" name="Google Shape;362;p23"/>
          <p:cNvSpPr/>
          <p:nvPr/>
        </p:nvSpPr>
        <p:spPr>
          <a:xfrm>
            <a:off x="404455" y="5279231"/>
            <a:ext cx="6764700" cy="332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3"/>
          <p:cNvSpPr/>
          <p:nvPr/>
        </p:nvSpPr>
        <p:spPr>
          <a:xfrm>
            <a:off x="517922" y="5354836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116255</a:t>
            </a:r>
            <a:endParaRPr b="0" i="0" sz="850" u="none" cap="none" strike="noStrike"/>
          </a:p>
        </p:txBody>
      </p:sp>
      <p:sp>
        <p:nvSpPr>
          <p:cNvPr id="364" name="Google Shape;364;p23"/>
          <p:cNvSpPr/>
          <p:nvPr/>
        </p:nvSpPr>
        <p:spPr>
          <a:xfrm>
            <a:off x="2212896" y="5354836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BB3.11.MFB11.CP040_.XJ01</a:t>
            </a:r>
            <a:endParaRPr b="0" i="0" sz="850" u="none" cap="none" strike="noStrike"/>
          </a:p>
        </p:txBody>
      </p:sp>
      <p:sp>
        <p:nvSpPr>
          <p:cNvPr id="365" name="Google Shape;365;p23"/>
          <p:cNvSpPr/>
          <p:nvPr/>
        </p:nvSpPr>
        <p:spPr>
          <a:xfrm>
            <a:off x="3904059" y="5354836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KugSchie Spiralendruck</a:t>
            </a:r>
            <a:endParaRPr b="0" i="0" sz="850" u="none" cap="none" strike="noStrike"/>
          </a:p>
        </p:txBody>
      </p:sp>
      <p:sp>
        <p:nvSpPr>
          <p:cNvPr id="366" name="Google Shape;366;p23"/>
          <p:cNvSpPr/>
          <p:nvPr/>
        </p:nvSpPr>
        <p:spPr>
          <a:xfrm>
            <a:off x="5595223" y="5354836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bar</a:t>
            </a:r>
            <a:endParaRPr b="0" i="0" sz="850" u="none" cap="none" strike="noStrike"/>
          </a:p>
        </p:txBody>
      </p:sp>
      <p:sp>
        <p:nvSpPr>
          <p:cNvPr id="367" name="Google Shape;367;p23"/>
          <p:cNvSpPr/>
          <p:nvPr/>
        </p:nvSpPr>
        <p:spPr>
          <a:xfrm>
            <a:off x="404455" y="5611892"/>
            <a:ext cx="6764700" cy="332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3"/>
          <p:cNvSpPr/>
          <p:nvPr/>
        </p:nvSpPr>
        <p:spPr>
          <a:xfrm>
            <a:off x="517922" y="5687497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116322</a:t>
            </a:r>
            <a:endParaRPr b="0" i="0" sz="850" u="none" cap="none" strike="noStrike"/>
          </a:p>
        </p:txBody>
      </p:sp>
      <p:sp>
        <p:nvSpPr>
          <p:cNvPr id="369" name="Google Shape;369;p23"/>
          <p:cNvSpPr/>
          <p:nvPr/>
        </p:nvSpPr>
        <p:spPr>
          <a:xfrm>
            <a:off x="2212896" y="5687497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BB3.11.MFB30.CP010_.XJ01</a:t>
            </a:r>
            <a:endParaRPr b="0" i="0" sz="850" u="none" cap="none" strike="noStrike"/>
          </a:p>
        </p:txBody>
      </p:sp>
      <p:sp>
        <p:nvSpPr>
          <p:cNvPr id="370" name="Google Shape;370;p23"/>
          <p:cNvSpPr/>
          <p:nvPr/>
        </p:nvSpPr>
        <p:spPr>
          <a:xfrm>
            <a:off x="3904059" y="5687497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Druck Turbinensaugrohr</a:t>
            </a:r>
            <a:endParaRPr b="0" i="0" sz="850" u="none" cap="none" strike="noStrike"/>
          </a:p>
        </p:txBody>
      </p:sp>
      <p:sp>
        <p:nvSpPr>
          <p:cNvPr id="371" name="Google Shape;371;p23"/>
          <p:cNvSpPr/>
          <p:nvPr/>
        </p:nvSpPr>
        <p:spPr>
          <a:xfrm>
            <a:off x="5595223" y="5687497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bar</a:t>
            </a:r>
            <a:endParaRPr b="0" i="0" sz="850" u="none" cap="none" strike="noStrike"/>
          </a:p>
        </p:txBody>
      </p:sp>
      <p:sp>
        <p:nvSpPr>
          <p:cNvPr id="372" name="Google Shape;372;p23"/>
          <p:cNvSpPr/>
          <p:nvPr/>
        </p:nvSpPr>
        <p:spPr>
          <a:xfrm>
            <a:off x="404455" y="5944553"/>
            <a:ext cx="6764700" cy="332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3"/>
          <p:cNvSpPr/>
          <p:nvPr/>
        </p:nvSpPr>
        <p:spPr>
          <a:xfrm>
            <a:off x="517922" y="6020157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116283</a:t>
            </a:r>
            <a:endParaRPr b="0" i="0" sz="850" u="none" cap="none" strike="noStrike"/>
          </a:p>
        </p:txBody>
      </p:sp>
      <p:sp>
        <p:nvSpPr>
          <p:cNvPr id="374" name="Google Shape;374;p23"/>
          <p:cNvSpPr/>
          <p:nvPr/>
        </p:nvSpPr>
        <p:spPr>
          <a:xfrm>
            <a:off x="2212896" y="6020157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BB3.11.MFB20.CP010_.XJ01</a:t>
            </a:r>
            <a:endParaRPr b="0" i="0" sz="850" u="none" cap="none" strike="noStrike"/>
          </a:p>
        </p:txBody>
      </p:sp>
      <p:sp>
        <p:nvSpPr>
          <p:cNvPr id="375" name="Google Shape;375;p23"/>
          <p:cNvSpPr/>
          <p:nvPr/>
        </p:nvSpPr>
        <p:spPr>
          <a:xfrm>
            <a:off x="3904059" y="6020157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Druck Pumpensaugrohr</a:t>
            </a:r>
            <a:endParaRPr b="0" i="0" sz="850" u="none" cap="none" strike="noStrike"/>
          </a:p>
        </p:txBody>
      </p:sp>
      <p:sp>
        <p:nvSpPr>
          <p:cNvPr id="376" name="Google Shape;376;p23"/>
          <p:cNvSpPr/>
          <p:nvPr/>
        </p:nvSpPr>
        <p:spPr>
          <a:xfrm>
            <a:off x="5595223" y="6020157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bar</a:t>
            </a:r>
            <a:endParaRPr b="0" i="0" sz="850" u="none" cap="none" strike="noStrike"/>
          </a:p>
        </p:txBody>
      </p:sp>
      <p:sp>
        <p:nvSpPr>
          <p:cNvPr id="377" name="Google Shape;377;p23"/>
          <p:cNvSpPr/>
          <p:nvPr/>
        </p:nvSpPr>
        <p:spPr>
          <a:xfrm>
            <a:off x="404455" y="6277213"/>
            <a:ext cx="6764700" cy="332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3"/>
          <p:cNvSpPr/>
          <p:nvPr/>
        </p:nvSpPr>
        <p:spPr>
          <a:xfrm>
            <a:off x="517922" y="6352818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117205</a:t>
            </a:r>
            <a:endParaRPr b="0" i="0" sz="850" u="none" cap="none" strike="noStrike"/>
          </a:p>
        </p:txBody>
      </p:sp>
      <p:sp>
        <p:nvSpPr>
          <p:cNvPr id="379" name="Google Shape;379;p23"/>
          <p:cNvSpPr/>
          <p:nvPr/>
        </p:nvSpPr>
        <p:spPr>
          <a:xfrm>
            <a:off x="2212896" y="6352818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BB3.11.MLD20.CT010_.XJ01</a:t>
            </a:r>
            <a:endParaRPr b="0" i="0" sz="850" u="none" cap="none" strike="noStrike"/>
          </a:p>
        </p:txBody>
      </p:sp>
      <p:sp>
        <p:nvSpPr>
          <p:cNvPr id="380" name="Google Shape;380;p23"/>
          <p:cNvSpPr/>
          <p:nvPr/>
        </p:nvSpPr>
        <p:spPr>
          <a:xfrm>
            <a:off x="3904059" y="6352818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NS-Lager Temperatur 1</a:t>
            </a:r>
            <a:endParaRPr b="0" i="0" sz="850" u="none" cap="none" strike="noStrike"/>
          </a:p>
        </p:txBody>
      </p:sp>
      <p:sp>
        <p:nvSpPr>
          <p:cNvPr id="381" name="Google Shape;381;p23"/>
          <p:cNvSpPr/>
          <p:nvPr/>
        </p:nvSpPr>
        <p:spPr>
          <a:xfrm>
            <a:off x="5595223" y="6352818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°C</a:t>
            </a:r>
            <a:endParaRPr b="0" i="0" sz="850" u="none" cap="none" strike="noStrike"/>
          </a:p>
        </p:txBody>
      </p:sp>
      <p:sp>
        <p:nvSpPr>
          <p:cNvPr id="382" name="Google Shape;382;p23"/>
          <p:cNvSpPr/>
          <p:nvPr/>
        </p:nvSpPr>
        <p:spPr>
          <a:xfrm>
            <a:off x="404455" y="6609874"/>
            <a:ext cx="6764700" cy="332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517922" y="6685478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116758</a:t>
            </a:r>
            <a:endParaRPr b="0" i="0" sz="850" u="none" cap="none" strike="noStrike"/>
          </a:p>
        </p:txBody>
      </p:sp>
      <p:sp>
        <p:nvSpPr>
          <p:cNvPr id="384" name="Google Shape;384;p23"/>
          <p:cNvSpPr/>
          <p:nvPr/>
        </p:nvSpPr>
        <p:spPr>
          <a:xfrm>
            <a:off x="2212896" y="6685478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BB3.11.MLD20.CT011_.XJ01</a:t>
            </a:r>
            <a:endParaRPr b="0" i="0" sz="850" u="none" cap="none" strike="noStrike"/>
          </a:p>
        </p:txBody>
      </p:sp>
      <p:sp>
        <p:nvSpPr>
          <p:cNvPr id="385" name="Google Shape;385;p23"/>
          <p:cNvSpPr/>
          <p:nvPr/>
        </p:nvSpPr>
        <p:spPr>
          <a:xfrm>
            <a:off x="3904059" y="6685478"/>
            <a:ext cx="1456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NS-Lager Temperatur 2</a:t>
            </a:r>
            <a:endParaRPr b="0" i="0" sz="850" u="none" cap="none" strike="noStrike"/>
          </a:p>
        </p:txBody>
      </p:sp>
      <p:sp>
        <p:nvSpPr>
          <p:cNvPr id="386" name="Google Shape;386;p23"/>
          <p:cNvSpPr/>
          <p:nvPr/>
        </p:nvSpPr>
        <p:spPr>
          <a:xfrm>
            <a:off x="5595223" y="6685478"/>
            <a:ext cx="1460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°C</a:t>
            </a:r>
            <a:endParaRPr b="0" i="0" sz="850" u="none" cap="none" strike="noStrike"/>
          </a:p>
        </p:txBody>
      </p:sp>
      <p:sp>
        <p:nvSpPr>
          <p:cNvPr id="387" name="Google Shape;387;p23"/>
          <p:cNvSpPr/>
          <p:nvPr/>
        </p:nvSpPr>
        <p:spPr>
          <a:xfrm>
            <a:off x="7461171" y="1612344"/>
            <a:ext cx="6780000" cy="1013100"/>
          </a:xfrm>
          <a:prstGeom prst="roundRect">
            <a:avLst>
              <a:gd fmla="val 4701" name="adj"/>
            </a:avLst>
          </a:prstGeom>
          <a:noFill/>
          <a:ln cap="flat" cmpd="sng" w="9525">
            <a:solidFill>
              <a:srgbClr val="000000">
                <a:alpha val="784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3"/>
          <p:cNvSpPr/>
          <p:nvPr/>
        </p:nvSpPr>
        <p:spPr>
          <a:xfrm>
            <a:off x="7468791" y="1619964"/>
            <a:ext cx="6764700" cy="332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3"/>
          <p:cNvSpPr/>
          <p:nvPr/>
        </p:nvSpPr>
        <p:spPr>
          <a:xfrm>
            <a:off x="7582257" y="1695569"/>
            <a:ext cx="3151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#parameters</a:t>
            </a:r>
            <a:endParaRPr b="0" i="0" sz="850" u="none" cap="none" strike="noStrike"/>
          </a:p>
        </p:txBody>
      </p:sp>
      <p:sp>
        <p:nvSpPr>
          <p:cNvPr id="390" name="Google Shape;390;p23"/>
          <p:cNvSpPr/>
          <p:nvPr/>
        </p:nvSpPr>
        <p:spPr>
          <a:xfrm>
            <a:off x="10968395" y="1695569"/>
            <a:ext cx="3151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43 (generator, turbine)</a:t>
            </a:r>
            <a:endParaRPr b="0" i="0" sz="850" u="none" cap="none" strike="noStrike"/>
          </a:p>
        </p:txBody>
      </p:sp>
      <p:sp>
        <p:nvSpPr>
          <p:cNvPr id="391" name="Google Shape;391;p23"/>
          <p:cNvSpPr/>
          <p:nvPr/>
        </p:nvSpPr>
        <p:spPr>
          <a:xfrm>
            <a:off x="7468791" y="1952625"/>
            <a:ext cx="6764700" cy="3327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3"/>
          <p:cNvSpPr/>
          <p:nvPr/>
        </p:nvSpPr>
        <p:spPr>
          <a:xfrm>
            <a:off x="7582257" y="2028230"/>
            <a:ext cx="3151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Sampling</a:t>
            </a:r>
            <a:endParaRPr b="0" i="0" sz="850" u="none" cap="none" strike="noStrike"/>
          </a:p>
        </p:txBody>
      </p:sp>
      <p:sp>
        <p:nvSpPr>
          <p:cNvPr id="393" name="Google Shape;393;p23"/>
          <p:cNvSpPr/>
          <p:nvPr/>
        </p:nvSpPr>
        <p:spPr>
          <a:xfrm>
            <a:off x="10968395" y="2028230"/>
            <a:ext cx="3151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1/min, avg</a:t>
            </a:r>
            <a:endParaRPr b="0" i="0" sz="850" u="none" cap="none" strike="noStrike"/>
          </a:p>
        </p:txBody>
      </p:sp>
      <p:sp>
        <p:nvSpPr>
          <p:cNvPr id="394" name="Google Shape;394;p23"/>
          <p:cNvSpPr/>
          <p:nvPr/>
        </p:nvSpPr>
        <p:spPr>
          <a:xfrm>
            <a:off x="7468791" y="2285286"/>
            <a:ext cx="6764700" cy="3327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3"/>
          <p:cNvSpPr/>
          <p:nvPr/>
        </p:nvSpPr>
        <p:spPr>
          <a:xfrm>
            <a:off x="7582257" y="2360890"/>
            <a:ext cx="3151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History</a:t>
            </a:r>
            <a:endParaRPr b="0" i="0" sz="850" u="none" cap="none" strike="noStrike"/>
          </a:p>
        </p:txBody>
      </p:sp>
      <p:sp>
        <p:nvSpPr>
          <p:cNvPr id="396" name="Google Shape;396;p23"/>
          <p:cNvSpPr/>
          <p:nvPr/>
        </p:nvSpPr>
        <p:spPr>
          <a:xfrm>
            <a:off x="10968395" y="2360890"/>
            <a:ext cx="31518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850"/>
              <a:buFont typeface="Inter"/>
              <a:buNone/>
            </a:pPr>
            <a:r>
              <a:rPr b="0" i="0" lang="en-US" sz="8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18 months</a:t>
            </a:r>
            <a:endParaRPr b="0" i="0" sz="850" u="none" cap="none" strike="noStrik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3" name="Google Shape;403;p24"/>
          <p:cNvSpPr txBox="1"/>
          <p:nvPr>
            <p:ph type="title"/>
          </p:nvPr>
        </p:nvSpPr>
        <p:spPr>
          <a:xfrm>
            <a:off x="498720" y="115120"/>
            <a:ext cx="136329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3275" lIns="126600" spcFirstLastPara="1" rIns="126600" wrap="square" tIns="63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ate"/>
              <a:buNone/>
            </a:pPr>
            <a:r>
              <a:rPr lang="en-US"/>
              <a:t>Data Engineering - process</a:t>
            </a:r>
            <a:endParaRPr sz="3200"/>
          </a:p>
        </p:txBody>
      </p:sp>
      <p:pic>
        <p:nvPicPr>
          <p:cNvPr descr="preencoded.png" id="404" name="Google Shape;40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90" y="1423868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4"/>
          <p:cNvSpPr/>
          <p:nvPr/>
        </p:nvSpPr>
        <p:spPr>
          <a:xfrm>
            <a:off x="1020604" y="2671286"/>
            <a:ext cx="28071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Value Proposal</a:t>
            </a:r>
            <a:endParaRPr b="0" i="0" sz="2200" u="none" cap="none" strike="noStrike"/>
          </a:p>
        </p:txBody>
      </p:sp>
      <p:sp>
        <p:nvSpPr>
          <p:cNvPr id="406" name="Google Shape;406;p24"/>
          <p:cNvSpPr/>
          <p:nvPr/>
        </p:nvSpPr>
        <p:spPr>
          <a:xfrm>
            <a:off x="1020604" y="3618905"/>
            <a:ext cx="28071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Identification of the key indicators critical for the effective monitoring of the turbine.</a:t>
            </a:r>
            <a:endParaRPr b="0" i="0" sz="1750" u="none" cap="none" strike="noStrike"/>
          </a:p>
        </p:txBody>
      </p:sp>
      <p:pic>
        <p:nvPicPr>
          <p:cNvPr descr="preencoded.png" id="407" name="Google Shape;40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4435" y="1423868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4"/>
          <p:cNvSpPr/>
          <p:nvPr/>
        </p:nvSpPr>
        <p:spPr>
          <a:xfrm>
            <a:off x="4281250" y="2671275"/>
            <a:ext cx="2564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Data Observable Matrix</a:t>
            </a:r>
            <a:endParaRPr b="0" i="0" sz="2200" u="none" cap="none" strike="noStrike"/>
          </a:p>
        </p:txBody>
      </p:sp>
      <p:sp>
        <p:nvSpPr>
          <p:cNvPr id="409" name="Google Shape;409;p24"/>
          <p:cNvSpPr/>
          <p:nvPr/>
        </p:nvSpPr>
        <p:spPr>
          <a:xfrm>
            <a:off x="4281249" y="3618905"/>
            <a:ext cx="28071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Review of the available data</a:t>
            </a:r>
            <a:r>
              <a:rPr lang="en-US" sz="17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b="0" i="0" lang="en-US" sz="17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mapping for each indicator and specification of the algorithms.</a:t>
            </a:r>
            <a:endParaRPr b="0" i="0" sz="1750" u="none" cap="none" strike="noStrike"/>
          </a:p>
        </p:txBody>
      </p:sp>
      <p:pic>
        <p:nvPicPr>
          <p:cNvPr descr="preencoded.png" id="410" name="Google Shape;41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5200" y="1423868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4"/>
          <p:cNvSpPr/>
          <p:nvPr/>
        </p:nvSpPr>
        <p:spPr>
          <a:xfrm>
            <a:off x="7542014" y="2671286"/>
            <a:ext cx="28071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Modeling &amp; KPIs</a:t>
            </a:r>
            <a:endParaRPr b="0" i="0" sz="2200" u="none" cap="none" strike="noStrike"/>
          </a:p>
        </p:txBody>
      </p:sp>
      <p:sp>
        <p:nvSpPr>
          <p:cNvPr id="412" name="Google Shape;412;p24"/>
          <p:cNvSpPr/>
          <p:nvPr/>
        </p:nvSpPr>
        <p:spPr>
          <a:xfrm>
            <a:off x="7542014" y="3618905"/>
            <a:ext cx="2807100" cy="29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Configuration of the algorithms for each indicator, modeling using historical data and validation. </a:t>
            </a:r>
            <a:endParaRPr b="0" i="0" sz="1750" u="none" cap="none" strike="noStrike"/>
          </a:p>
        </p:txBody>
      </p:sp>
      <p:pic>
        <p:nvPicPr>
          <p:cNvPr descr="preencoded.png" id="413" name="Google Shape;41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75846" y="1423868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4"/>
          <p:cNvSpPr/>
          <p:nvPr/>
        </p:nvSpPr>
        <p:spPr>
          <a:xfrm>
            <a:off x="10802660" y="2671286"/>
            <a:ext cx="28071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Digital Architecture</a:t>
            </a:r>
            <a:endParaRPr b="0" i="0" sz="2200" u="none" cap="none" strike="noStrike"/>
          </a:p>
        </p:txBody>
      </p:sp>
      <p:sp>
        <p:nvSpPr>
          <p:cNvPr id="415" name="Google Shape;415;p24"/>
          <p:cNvSpPr/>
          <p:nvPr/>
        </p:nvSpPr>
        <p:spPr>
          <a:xfrm>
            <a:off x="10802660" y="3618905"/>
            <a:ext cx="28071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Implementation roadmap meeting cybersecurity requirements.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5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1" name="Google Shape;4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453" y="2208853"/>
            <a:ext cx="8495099" cy="39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5"/>
          <p:cNvSpPr/>
          <p:nvPr/>
        </p:nvSpPr>
        <p:spPr>
          <a:xfrm>
            <a:off x="7552525" y="5761575"/>
            <a:ext cx="609900" cy="133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5"/>
          <p:cNvSpPr txBox="1"/>
          <p:nvPr/>
        </p:nvSpPr>
        <p:spPr>
          <a:xfrm>
            <a:off x="6814675" y="7192275"/>
            <a:ext cx="2860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KPI 1 - Performance in turbine mode</a:t>
            </a:r>
            <a:endParaRPr/>
          </a:p>
        </p:txBody>
      </p:sp>
      <p:sp>
        <p:nvSpPr>
          <p:cNvPr id="424" name="Google Shape;424;p25"/>
          <p:cNvSpPr txBox="1"/>
          <p:nvPr/>
        </p:nvSpPr>
        <p:spPr>
          <a:xfrm>
            <a:off x="10486825" y="7192275"/>
            <a:ext cx="2705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KPI 2 - Performance in pump mode</a:t>
            </a:r>
            <a:endParaRPr/>
          </a:p>
        </p:txBody>
      </p:sp>
      <p:sp>
        <p:nvSpPr>
          <p:cNvPr id="425" name="Google Shape;425;p25"/>
          <p:cNvSpPr/>
          <p:nvPr/>
        </p:nvSpPr>
        <p:spPr>
          <a:xfrm>
            <a:off x="10796250" y="5761575"/>
            <a:ext cx="609900" cy="133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5"/>
          <p:cNvSpPr txBox="1"/>
          <p:nvPr/>
        </p:nvSpPr>
        <p:spPr>
          <a:xfrm>
            <a:off x="510025" y="3286350"/>
            <a:ext cx="3384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KPI 3 - Axial thrust </a:t>
            </a:r>
            <a:endParaRPr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position</a:t>
            </a:r>
            <a:endParaRPr/>
          </a:p>
        </p:txBody>
      </p:sp>
      <p:sp>
        <p:nvSpPr>
          <p:cNvPr id="427" name="Google Shape;427;p25"/>
          <p:cNvSpPr/>
          <p:nvPr/>
        </p:nvSpPr>
        <p:spPr>
          <a:xfrm rot="5400000">
            <a:off x="2775500" y="2922900"/>
            <a:ext cx="609900" cy="133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5"/>
          <p:cNvSpPr/>
          <p:nvPr/>
        </p:nvSpPr>
        <p:spPr>
          <a:xfrm rot="10800000">
            <a:off x="6942625" y="1830425"/>
            <a:ext cx="609900" cy="133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5"/>
          <p:cNvSpPr txBox="1"/>
          <p:nvPr/>
        </p:nvSpPr>
        <p:spPr>
          <a:xfrm>
            <a:off x="7446600" y="1791538"/>
            <a:ext cx="3384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KPI 4 - Combined bearing temperature</a:t>
            </a:r>
            <a:endParaRPr/>
          </a:p>
        </p:txBody>
      </p:sp>
      <p:pic>
        <p:nvPicPr>
          <p:cNvPr descr="preencoded.png" id="430" name="Google Shape;43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790" y="280868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5"/>
          <p:cNvSpPr/>
          <p:nvPr/>
        </p:nvSpPr>
        <p:spPr>
          <a:xfrm>
            <a:off x="1096804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000" u="none" cap="none" strike="noStrike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Value Proposal</a:t>
            </a:r>
            <a:endParaRPr b="0" i="0" sz="2000" u="none" cap="none" strike="noStrike"/>
          </a:p>
        </p:txBody>
      </p:sp>
      <p:pic>
        <p:nvPicPr>
          <p:cNvPr descr="preencoded.png" id="432" name="Google Shape;43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4435" y="280868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5"/>
          <p:cNvSpPr/>
          <p:nvPr/>
        </p:nvSpPr>
        <p:spPr>
          <a:xfrm>
            <a:off x="4357449" y="385286"/>
            <a:ext cx="2807100" cy="7086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000" u="none" cap="none" strike="noStrike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Data Observable Matrix</a:t>
            </a:r>
            <a:endParaRPr b="0" i="0" sz="2000" u="none" cap="none" strike="noStrike">
              <a:solidFill>
                <a:srgbClr val="D8D4D4"/>
              </a:solidFill>
            </a:endParaRPr>
          </a:p>
        </p:txBody>
      </p:sp>
      <p:pic>
        <p:nvPicPr>
          <p:cNvPr descr="preencoded.png" id="434" name="Google Shape;43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15200" y="280868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5"/>
          <p:cNvSpPr/>
          <p:nvPr/>
        </p:nvSpPr>
        <p:spPr>
          <a:xfrm>
            <a:off x="7618214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000" u="none" cap="none" strike="noStrike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Modeling &amp; KPIs</a:t>
            </a:r>
            <a:endParaRPr b="0" i="0" sz="2000" u="none" cap="none" strike="noStrike">
              <a:solidFill>
                <a:srgbClr val="D8D4D4"/>
              </a:solidFill>
            </a:endParaRPr>
          </a:p>
        </p:txBody>
      </p:sp>
      <p:pic>
        <p:nvPicPr>
          <p:cNvPr descr="preencoded.png" id="436" name="Google Shape;436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75846" y="280868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5"/>
          <p:cNvSpPr/>
          <p:nvPr/>
        </p:nvSpPr>
        <p:spPr>
          <a:xfrm>
            <a:off x="10878860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000" u="none" cap="none" strike="noStrike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Digital Architecture</a:t>
            </a:r>
            <a:endParaRPr b="0" i="0" sz="2000" u="none" cap="none" strike="noStrike">
              <a:solidFill>
                <a:srgbClr val="D8D4D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6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3" name="Google Shape;443;p26"/>
          <p:cNvSpPr/>
          <p:nvPr/>
        </p:nvSpPr>
        <p:spPr>
          <a:xfrm>
            <a:off x="740569" y="1545312"/>
            <a:ext cx="13149300" cy="6090900"/>
          </a:xfrm>
          <a:prstGeom prst="roundRect">
            <a:avLst>
              <a:gd fmla="val 1459" name="adj"/>
            </a:avLst>
          </a:prstGeom>
          <a:noFill/>
          <a:ln cap="flat" cmpd="sng" w="9525">
            <a:solidFill>
              <a:srgbClr val="000000">
                <a:alpha val="784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6"/>
          <p:cNvSpPr/>
          <p:nvPr/>
        </p:nvSpPr>
        <p:spPr>
          <a:xfrm>
            <a:off x="748189" y="1552932"/>
            <a:ext cx="13134000" cy="6075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6"/>
          <p:cNvSpPr/>
          <p:nvPr/>
        </p:nvSpPr>
        <p:spPr>
          <a:xfrm>
            <a:off x="959763" y="1687473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1" i="1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Indicators</a:t>
            </a:r>
            <a:endParaRPr b="0" i="0" sz="1650" u="none" cap="none" strike="noStrike"/>
          </a:p>
        </p:txBody>
      </p:sp>
      <p:sp>
        <p:nvSpPr>
          <p:cNvPr id="446" name="Google Shape;446;p26"/>
          <p:cNvSpPr/>
          <p:nvPr/>
        </p:nvSpPr>
        <p:spPr>
          <a:xfrm>
            <a:off x="7530584" y="1687473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1" i="1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KPI 1 - Performance in turbine mode</a:t>
            </a:r>
            <a:endParaRPr b="0" i="0" sz="1650" u="none" cap="none" strike="noStrike"/>
          </a:p>
        </p:txBody>
      </p:sp>
      <p:sp>
        <p:nvSpPr>
          <p:cNvPr id="447" name="Google Shape;447;p26"/>
          <p:cNvSpPr/>
          <p:nvPr/>
        </p:nvSpPr>
        <p:spPr>
          <a:xfrm>
            <a:off x="748189" y="2160508"/>
            <a:ext cx="13134000" cy="6075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6"/>
          <p:cNvSpPr/>
          <p:nvPr/>
        </p:nvSpPr>
        <p:spPr>
          <a:xfrm>
            <a:off x="959763" y="2295049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Class of algorithms</a:t>
            </a:r>
            <a:endParaRPr b="0" i="0" sz="1650" u="none" cap="none" strike="noStrike"/>
          </a:p>
        </p:txBody>
      </p:sp>
      <p:sp>
        <p:nvSpPr>
          <p:cNvPr id="449" name="Google Shape;449;p26"/>
          <p:cNvSpPr/>
          <p:nvPr/>
        </p:nvSpPr>
        <p:spPr>
          <a:xfrm>
            <a:off x="7530574" y="2295050"/>
            <a:ext cx="66012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Neural network (non linear behaviour, high accuracy required)</a:t>
            </a:r>
            <a:endParaRPr b="0" i="0" sz="1650" u="none" cap="none" strike="noStrike"/>
          </a:p>
        </p:txBody>
      </p:sp>
      <p:sp>
        <p:nvSpPr>
          <p:cNvPr id="450" name="Google Shape;450;p26"/>
          <p:cNvSpPr/>
          <p:nvPr/>
        </p:nvSpPr>
        <p:spPr>
          <a:xfrm>
            <a:off x="748189" y="2768084"/>
            <a:ext cx="13134000" cy="6075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6"/>
          <p:cNvSpPr/>
          <p:nvPr/>
        </p:nvSpPr>
        <p:spPr>
          <a:xfrm>
            <a:off x="959763" y="2902625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Filtering</a:t>
            </a:r>
            <a:endParaRPr b="0" i="0" sz="1650" u="none" cap="none" strike="noStrike"/>
          </a:p>
        </p:txBody>
      </p:sp>
      <p:sp>
        <p:nvSpPr>
          <p:cNvPr id="452" name="Google Shape;452;p26"/>
          <p:cNvSpPr/>
          <p:nvPr/>
        </p:nvSpPr>
        <p:spPr>
          <a:xfrm>
            <a:off x="7530584" y="2902625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Constant speed, feeding for 80m bassin</a:t>
            </a:r>
            <a:endParaRPr b="0" i="0" sz="1650" u="none" cap="none" strike="noStrike"/>
          </a:p>
        </p:txBody>
      </p:sp>
      <p:sp>
        <p:nvSpPr>
          <p:cNvPr id="453" name="Google Shape;453;p26"/>
          <p:cNvSpPr/>
          <p:nvPr/>
        </p:nvSpPr>
        <p:spPr>
          <a:xfrm>
            <a:off x="748189" y="3375660"/>
            <a:ext cx="13134000" cy="6075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6"/>
          <p:cNvSpPr/>
          <p:nvPr/>
        </p:nvSpPr>
        <p:spPr>
          <a:xfrm>
            <a:off x="959763" y="3510201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Training windows</a:t>
            </a:r>
            <a:endParaRPr b="0" i="0" sz="1650" u="none" cap="none" strike="noStrike"/>
          </a:p>
        </p:txBody>
      </p:sp>
      <p:sp>
        <p:nvSpPr>
          <p:cNvPr id="455" name="Google Shape;455;p26"/>
          <p:cNvSpPr/>
          <p:nvPr/>
        </p:nvSpPr>
        <p:spPr>
          <a:xfrm>
            <a:off x="7530584" y="3510201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6-12 months</a:t>
            </a:r>
            <a:endParaRPr b="0" i="0" sz="1650" u="none" cap="none" strike="noStrike"/>
          </a:p>
        </p:txBody>
      </p:sp>
      <p:sp>
        <p:nvSpPr>
          <p:cNvPr id="456" name="Google Shape;456;p26"/>
          <p:cNvSpPr/>
          <p:nvPr/>
        </p:nvSpPr>
        <p:spPr>
          <a:xfrm>
            <a:off x="748189" y="3983236"/>
            <a:ext cx="13134000" cy="6075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6"/>
          <p:cNvSpPr/>
          <p:nvPr/>
        </p:nvSpPr>
        <p:spPr>
          <a:xfrm>
            <a:off x="959763" y="4117777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Data sampling</a:t>
            </a:r>
            <a:endParaRPr b="0" i="0" sz="1650" u="none" cap="none" strike="noStrike"/>
          </a:p>
        </p:txBody>
      </p:sp>
      <p:sp>
        <p:nvSpPr>
          <p:cNvPr id="458" name="Google Shape;458;p26"/>
          <p:cNvSpPr/>
          <p:nvPr/>
        </p:nvSpPr>
        <p:spPr>
          <a:xfrm>
            <a:off x="7530584" y="4117777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 dataset/min</a:t>
            </a:r>
            <a:endParaRPr b="0" i="0" sz="1650" u="none" cap="none" strike="noStrike"/>
          </a:p>
        </p:txBody>
      </p:sp>
      <p:sp>
        <p:nvSpPr>
          <p:cNvPr id="459" name="Google Shape;459;p26"/>
          <p:cNvSpPr/>
          <p:nvPr/>
        </p:nvSpPr>
        <p:spPr>
          <a:xfrm>
            <a:off x="748189" y="4590812"/>
            <a:ext cx="13134000" cy="6075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6"/>
          <p:cNvSpPr/>
          <p:nvPr/>
        </p:nvSpPr>
        <p:spPr>
          <a:xfrm>
            <a:off x="959763" y="4725353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Predicted parameters</a:t>
            </a:r>
            <a:endParaRPr b="0" i="0" sz="1650" u="none" cap="none" strike="noStrike"/>
          </a:p>
        </p:txBody>
      </p:sp>
      <p:sp>
        <p:nvSpPr>
          <p:cNvPr id="461" name="Google Shape;461;p26"/>
          <p:cNvSpPr/>
          <p:nvPr/>
        </p:nvSpPr>
        <p:spPr>
          <a:xfrm>
            <a:off x="7530584" y="4725353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Servo motor position</a:t>
            </a:r>
            <a:endParaRPr b="0" i="0" sz="1650" u="none" cap="none" strike="noStrike"/>
          </a:p>
        </p:txBody>
      </p:sp>
      <p:sp>
        <p:nvSpPr>
          <p:cNvPr id="462" name="Google Shape;462;p26"/>
          <p:cNvSpPr/>
          <p:nvPr/>
        </p:nvSpPr>
        <p:spPr>
          <a:xfrm>
            <a:off x="748189" y="5198388"/>
            <a:ext cx="13134000" cy="6075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6"/>
          <p:cNvSpPr/>
          <p:nvPr/>
        </p:nvSpPr>
        <p:spPr>
          <a:xfrm>
            <a:off x="959763" y="5332928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Input parameters</a:t>
            </a:r>
            <a:endParaRPr b="0" i="0" sz="1650" u="none" cap="none" strike="noStrike"/>
          </a:p>
        </p:txBody>
      </p:sp>
      <p:sp>
        <p:nvSpPr>
          <p:cNvPr id="464" name="Google Shape;464;p26"/>
          <p:cNvSpPr/>
          <p:nvPr/>
        </p:nvSpPr>
        <p:spPr>
          <a:xfrm>
            <a:off x="7530584" y="5332928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Feeding bassin</a:t>
            </a:r>
            <a:endParaRPr b="0" i="0" sz="1650" u="none" cap="none" strike="noStrike"/>
          </a:p>
        </p:txBody>
      </p:sp>
      <p:sp>
        <p:nvSpPr>
          <p:cNvPr id="465" name="Google Shape;465;p26"/>
          <p:cNvSpPr/>
          <p:nvPr/>
        </p:nvSpPr>
        <p:spPr>
          <a:xfrm>
            <a:off x="748189" y="5805964"/>
            <a:ext cx="13134000" cy="6075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6"/>
          <p:cNvSpPr/>
          <p:nvPr/>
        </p:nvSpPr>
        <p:spPr>
          <a:xfrm>
            <a:off x="959763" y="5940504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SzPts val="1650"/>
              <a:buFont typeface="Arial"/>
              <a:buNone/>
            </a:pPr>
            <a:r>
              <a:t/>
            </a:r>
            <a:endParaRPr b="0" i="0" sz="1650" u="none" cap="none" strike="noStrike"/>
          </a:p>
        </p:txBody>
      </p:sp>
      <p:sp>
        <p:nvSpPr>
          <p:cNvPr id="467" name="Google Shape;467;p26"/>
          <p:cNvSpPr/>
          <p:nvPr/>
        </p:nvSpPr>
        <p:spPr>
          <a:xfrm>
            <a:off x="7530584" y="5940504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Suction pressure</a:t>
            </a:r>
            <a:endParaRPr b="0" i="0" sz="1650" u="none" cap="none" strike="noStrike"/>
          </a:p>
        </p:txBody>
      </p:sp>
      <p:sp>
        <p:nvSpPr>
          <p:cNvPr id="468" name="Google Shape;468;p26"/>
          <p:cNvSpPr/>
          <p:nvPr/>
        </p:nvSpPr>
        <p:spPr>
          <a:xfrm>
            <a:off x="748189" y="6413540"/>
            <a:ext cx="13134000" cy="6075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6"/>
          <p:cNvSpPr/>
          <p:nvPr/>
        </p:nvSpPr>
        <p:spPr>
          <a:xfrm>
            <a:off x="959763" y="6548080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SzPts val="1650"/>
              <a:buFont typeface="Arial"/>
              <a:buNone/>
            </a:pPr>
            <a:r>
              <a:t/>
            </a:r>
            <a:endParaRPr b="0" i="0" sz="1650" u="none" cap="none" strike="noStrike"/>
          </a:p>
        </p:txBody>
      </p:sp>
      <p:sp>
        <p:nvSpPr>
          <p:cNvPr id="470" name="Google Shape;470;p26"/>
          <p:cNvSpPr/>
          <p:nvPr/>
        </p:nvSpPr>
        <p:spPr>
          <a:xfrm>
            <a:off x="7530584" y="6548080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Flow</a:t>
            </a:r>
            <a:endParaRPr b="0" i="0" sz="1650" u="none" cap="none" strike="noStrike"/>
          </a:p>
        </p:txBody>
      </p:sp>
      <p:sp>
        <p:nvSpPr>
          <p:cNvPr id="471" name="Google Shape;471;p26"/>
          <p:cNvSpPr/>
          <p:nvPr/>
        </p:nvSpPr>
        <p:spPr>
          <a:xfrm>
            <a:off x="748189" y="7021116"/>
            <a:ext cx="13134000" cy="6075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6"/>
          <p:cNvSpPr/>
          <p:nvPr/>
        </p:nvSpPr>
        <p:spPr>
          <a:xfrm>
            <a:off x="959763" y="7155656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SzPts val="1650"/>
              <a:buFont typeface="Arial"/>
              <a:buNone/>
            </a:pPr>
            <a:r>
              <a:t/>
            </a:r>
            <a:endParaRPr b="0" i="0" sz="1650" u="none" cap="none" strike="noStrike"/>
          </a:p>
        </p:txBody>
      </p:sp>
      <p:sp>
        <p:nvSpPr>
          <p:cNvPr id="473" name="Google Shape;473;p26"/>
          <p:cNvSpPr/>
          <p:nvPr/>
        </p:nvSpPr>
        <p:spPr>
          <a:xfrm>
            <a:off x="7530584" y="7155656"/>
            <a:ext cx="6140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0" i="0" lang="en-US" sz="16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...</a:t>
            </a:r>
            <a:endParaRPr b="0" i="0" sz="1650" u="none" cap="none" strike="noStrike"/>
          </a:p>
        </p:txBody>
      </p:sp>
      <p:pic>
        <p:nvPicPr>
          <p:cNvPr descr="preencoded.png" id="474" name="Google Shape;47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90" y="280868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6"/>
          <p:cNvSpPr/>
          <p:nvPr/>
        </p:nvSpPr>
        <p:spPr>
          <a:xfrm>
            <a:off x="1096804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000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Value Proposal</a:t>
            </a:r>
            <a:endParaRPr sz="2000">
              <a:solidFill>
                <a:srgbClr val="D8D4D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preencoded.png" id="476" name="Google Shape;47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4435" y="280868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6"/>
          <p:cNvSpPr/>
          <p:nvPr/>
        </p:nvSpPr>
        <p:spPr>
          <a:xfrm>
            <a:off x="4357449" y="385286"/>
            <a:ext cx="2807100" cy="7086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000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Data</a:t>
            </a:r>
            <a:r>
              <a:rPr b="0" i="0" lang="en-US" sz="2000" u="none" cap="none" strike="noStrike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000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Observable Matrix</a:t>
            </a:r>
            <a:endParaRPr sz="20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preencoded.png" id="478" name="Google Shape;47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5200" y="280868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6"/>
          <p:cNvSpPr/>
          <p:nvPr/>
        </p:nvSpPr>
        <p:spPr>
          <a:xfrm>
            <a:off x="7618214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000" u="none" cap="none" strike="noStrike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Modeling &amp; KPIs</a:t>
            </a:r>
            <a:endParaRPr b="0" i="0" sz="2000" u="none" cap="none" strike="noStrike">
              <a:solidFill>
                <a:srgbClr val="D8D4D4"/>
              </a:solidFill>
            </a:endParaRPr>
          </a:p>
        </p:txBody>
      </p:sp>
      <p:pic>
        <p:nvPicPr>
          <p:cNvPr descr="preencoded.png" id="480" name="Google Shape;480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75846" y="280868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6"/>
          <p:cNvSpPr/>
          <p:nvPr/>
        </p:nvSpPr>
        <p:spPr>
          <a:xfrm>
            <a:off x="10878860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000" u="none" cap="none" strike="noStrike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Digital Architecture</a:t>
            </a:r>
            <a:endParaRPr b="0" i="0" sz="2000" u="none" cap="none" strike="noStrike">
              <a:solidFill>
                <a:srgbClr val="D8D4D4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7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7" name="Google Shape;487;p27"/>
          <p:cNvPicPr preferRelativeResize="0"/>
          <p:nvPr/>
        </p:nvPicPr>
        <p:blipFill rotWithShape="1">
          <a:blip r:embed="rId3">
            <a:alphaModFix/>
          </a:blip>
          <a:srcRect b="0" l="0" r="0" t="10394"/>
          <a:stretch/>
        </p:blipFill>
        <p:spPr>
          <a:xfrm>
            <a:off x="849855" y="1964595"/>
            <a:ext cx="7680963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7"/>
          <p:cNvSpPr txBox="1"/>
          <p:nvPr/>
        </p:nvSpPr>
        <p:spPr>
          <a:xfrm>
            <a:off x="8758838" y="1893560"/>
            <a:ext cx="55017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KP1 - 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Performance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 in turbine mode: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77800" lvl="0" marL="3048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FF9900"/>
                </a:solidFill>
                <a:latin typeface="Inter"/>
                <a:ea typeface="Inter"/>
                <a:cs typeface="Inter"/>
                <a:sym typeface="Inter"/>
              </a:rPr>
              <a:t>Expected servo-motor position</a:t>
            </a:r>
            <a:endParaRPr sz="1800">
              <a:solidFill>
                <a:srgbClr val="FF99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77800" lvl="0" marL="3048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3C78D8"/>
                </a:solidFill>
                <a:latin typeface="Inter"/>
                <a:ea typeface="Inter"/>
                <a:cs typeface="Inter"/>
                <a:sym typeface="Inter"/>
              </a:rPr>
              <a:t>Real servo-motor position</a:t>
            </a:r>
            <a:endParaRPr sz="1800">
              <a:solidFill>
                <a:srgbClr val="3C78D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89" name="Google Shape;489;p27"/>
          <p:cNvPicPr preferRelativeResize="0"/>
          <p:nvPr/>
        </p:nvPicPr>
        <p:blipFill rotWithShape="1">
          <a:blip r:embed="rId4">
            <a:alphaModFix/>
          </a:blip>
          <a:srcRect b="0" l="0" r="0" t="13985"/>
          <a:stretch/>
        </p:blipFill>
        <p:spPr>
          <a:xfrm>
            <a:off x="707115" y="4948485"/>
            <a:ext cx="7680963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7"/>
          <p:cNvSpPr txBox="1"/>
          <p:nvPr/>
        </p:nvSpPr>
        <p:spPr>
          <a:xfrm>
            <a:off x="8758851" y="5022000"/>
            <a:ext cx="4608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rPr>
              <a:t>KPI2 - Performance in pump mode:</a:t>
            </a:r>
            <a:endParaRPr sz="1800">
              <a:solidFill>
                <a:srgbClr val="4C53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77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FF9900"/>
                </a:solidFill>
                <a:latin typeface="Inter"/>
                <a:ea typeface="Inter"/>
                <a:cs typeface="Inter"/>
                <a:sym typeface="Inter"/>
              </a:rPr>
              <a:t>Expected power</a:t>
            </a:r>
            <a:endParaRPr sz="1800">
              <a:solidFill>
                <a:srgbClr val="3C78D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77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3C78D8"/>
                </a:solidFill>
                <a:latin typeface="Inter"/>
                <a:ea typeface="Inter"/>
                <a:cs typeface="Inter"/>
                <a:sym typeface="Inter"/>
              </a:rPr>
              <a:t>Real power</a:t>
            </a:r>
            <a:endParaRPr sz="1800">
              <a:solidFill>
                <a:srgbClr val="3C78D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1" name="Google Shape;491;p27"/>
          <p:cNvSpPr txBox="1"/>
          <p:nvPr/>
        </p:nvSpPr>
        <p:spPr>
          <a:xfrm>
            <a:off x="1263600" y="1554025"/>
            <a:ext cx="47520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Real vs Predicted values:</a:t>
            </a:r>
            <a:endParaRPr sz="1600"/>
          </a:p>
        </p:txBody>
      </p:sp>
      <p:sp>
        <p:nvSpPr>
          <p:cNvPr id="492" name="Google Shape;492;p27"/>
          <p:cNvSpPr txBox="1"/>
          <p:nvPr/>
        </p:nvSpPr>
        <p:spPr>
          <a:xfrm>
            <a:off x="1263600" y="3011825"/>
            <a:ext cx="24543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Normalised anomaly:</a:t>
            </a:r>
            <a:endParaRPr sz="1600"/>
          </a:p>
        </p:txBody>
      </p:sp>
      <p:sp>
        <p:nvSpPr>
          <p:cNvPr id="493" name="Google Shape;493;p27"/>
          <p:cNvSpPr txBox="1"/>
          <p:nvPr/>
        </p:nvSpPr>
        <p:spPr>
          <a:xfrm>
            <a:off x="1263600" y="4665075"/>
            <a:ext cx="47520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Real vs Predicted values:</a:t>
            </a:r>
            <a:endParaRPr sz="1600"/>
          </a:p>
        </p:txBody>
      </p:sp>
      <p:sp>
        <p:nvSpPr>
          <p:cNvPr id="494" name="Google Shape;494;p27"/>
          <p:cNvSpPr txBox="1"/>
          <p:nvPr/>
        </p:nvSpPr>
        <p:spPr>
          <a:xfrm>
            <a:off x="1263600" y="5894275"/>
            <a:ext cx="24543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Normalised anomaly:</a:t>
            </a:r>
            <a:endParaRPr sz="1600"/>
          </a:p>
        </p:txBody>
      </p:sp>
      <p:pic>
        <p:nvPicPr>
          <p:cNvPr descr="preencoded.png" id="495" name="Google Shape;49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790" y="280868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7"/>
          <p:cNvSpPr/>
          <p:nvPr/>
        </p:nvSpPr>
        <p:spPr>
          <a:xfrm>
            <a:off x="1096804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000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Value Proposal</a:t>
            </a:r>
            <a:endParaRPr sz="2000">
              <a:solidFill>
                <a:srgbClr val="D8D4D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preencoded.png" id="497" name="Google Shape;49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4435" y="280868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7"/>
          <p:cNvSpPr/>
          <p:nvPr/>
        </p:nvSpPr>
        <p:spPr>
          <a:xfrm>
            <a:off x="4357449" y="385286"/>
            <a:ext cx="2807100" cy="7086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000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Data Observable Matrix</a:t>
            </a:r>
            <a:endParaRPr sz="20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preencoded.png" id="499" name="Google Shape;499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15200" y="280868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7"/>
          <p:cNvSpPr/>
          <p:nvPr/>
        </p:nvSpPr>
        <p:spPr>
          <a:xfrm>
            <a:off x="7618214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000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Modeling &amp; KPIs</a:t>
            </a:r>
            <a:endParaRPr b="0" i="0" sz="2000" u="none" cap="none" strike="noStrike">
              <a:solidFill>
                <a:srgbClr val="D8D4D4"/>
              </a:solidFill>
            </a:endParaRPr>
          </a:p>
        </p:txBody>
      </p:sp>
      <p:pic>
        <p:nvPicPr>
          <p:cNvPr descr="preencoded.png" id="501" name="Google Shape;501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75846" y="280868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7"/>
          <p:cNvSpPr/>
          <p:nvPr/>
        </p:nvSpPr>
        <p:spPr>
          <a:xfrm>
            <a:off x="10878860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000" u="none" cap="none" strike="noStrike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Digital Architecture</a:t>
            </a:r>
            <a:endParaRPr b="0" i="0" sz="2000" u="none" cap="none" strike="noStrike">
              <a:solidFill>
                <a:srgbClr val="D8D4D4"/>
              </a:solidFill>
            </a:endParaRPr>
          </a:p>
        </p:txBody>
      </p:sp>
      <p:sp>
        <p:nvSpPr>
          <p:cNvPr id="503" name="Google Shape;503;p27"/>
          <p:cNvSpPr/>
          <p:nvPr/>
        </p:nvSpPr>
        <p:spPr>
          <a:xfrm>
            <a:off x="1591975" y="3509575"/>
            <a:ext cx="6599100" cy="172800"/>
          </a:xfrm>
          <a:prstGeom prst="rect">
            <a:avLst/>
          </a:prstGeom>
          <a:solidFill>
            <a:srgbClr val="70AD47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7"/>
          <p:cNvSpPr/>
          <p:nvPr/>
        </p:nvSpPr>
        <p:spPr>
          <a:xfrm>
            <a:off x="1591975" y="6431050"/>
            <a:ext cx="6599100" cy="172800"/>
          </a:xfrm>
          <a:prstGeom prst="rect">
            <a:avLst/>
          </a:prstGeom>
          <a:solidFill>
            <a:srgbClr val="70AD47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28"/>
          <p:cNvPicPr preferRelativeResize="0"/>
          <p:nvPr/>
        </p:nvPicPr>
        <p:blipFill rotWithShape="1">
          <a:blip r:embed="rId3">
            <a:alphaModFix/>
          </a:blip>
          <a:srcRect b="35316" l="9219" r="8685" t="0"/>
          <a:stretch/>
        </p:blipFill>
        <p:spPr>
          <a:xfrm>
            <a:off x="865525" y="4357600"/>
            <a:ext cx="7614874" cy="2879713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28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1" name="Google Shape;511;p28"/>
          <p:cNvSpPr txBox="1"/>
          <p:nvPr/>
        </p:nvSpPr>
        <p:spPr>
          <a:xfrm>
            <a:off x="8758838" y="1893560"/>
            <a:ext cx="55017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KPI3 - Thrust bearing position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77800" lvl="0" marL="3048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FF9900"/>
                </a:solidFill>
                <a:latin typeface="Inter"/>
                <a:ea typeface="Inter"/>
                <a:cs typeface="Inter"/>
                <a:sym typeface="Inter"/>
              </a:rPr>
              <a:t>Expected position</a:t>
            </a:r>
            <a:endParaRPr sz="1800">
              <a:solidFill>
                <a:srgbClr val="FF99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77800" lvl="0" marL="3048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3C78D8"/>
                </a:solidFill>
                <a:latin typeface="Inter"/>
                <a:ea typeface="Inter"/>
                <a:cs typeface="Inter"/>
                <a:sym typeface="Inter"/>
              </a:rPr>
              <a:t>Real position</a:t>
            </a:r>
            <a:endParaRPr sz="1800">
              <a:solidFill>
                <a:srgbClr val="3C78D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12" name="Google Shape;512;p28"/>
          <p:cNvSpPr txBox="1"/>
          <p:nvPr/>
        </p:nvSpPr>
        <p:spPr>
          <a:xfrm>
            <a:off x="8758851" y="5022000"/>
            <a:ext cx="4608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rPr>
              <a:t>KPI4 - Combined bearing temp.:</a:t>
            </a:r>
            <a:endParaRPr sz="1800">
              <a:solidFill>
                <a:srgbClr val="4C53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77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FF9900"/>
                </a:solidFill>
                <a:latin typeface="Inter"/>
                <a:ea typeface="Inter"/>
                <a:cs typeface="Inter"/>
                <a:sym typeface="Inter"/>
              </a:rPr>
              <a:t>Expected temperature</a:t>
            </a:r>
            <a:endParaRPr sz="1800">
              <a:solidFill>
                <a:srgbClr val="3C78D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77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3C78D8"/>
                </a:solidFill>
                <a:latin typeface="Inter"/>
                <a:ea typeface="Inter"/>
                <a:cs typeface="Inter"/>
                <a:sym typeface="Inter"/>
              </a:rPr>
              <a:t>Real temperature</a:t>
            </a:r>
            <a:endParaRPr sz="1800">
              <a:solidFill>
                <a:srgbClr val="3C78D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C78D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Model accuracy is largely 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below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 1°C even with linear regression.</a:t>
            </a:r>
            <a:endParaRPr sz="1800">
              <a:solidFill>
                <a:srgbClr val="3C78D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13" name="Google Shape;51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875" y="1724550"/>
            <a:ext cx="7551527" cy="2340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8"/>
          <p:cNvSpPr txBox="1"/>
          <p:nvPr/>
        </p:nvSpPr>
        <p:spPr>
          <a:xfrm>
            <a:off x="1263600" y="1554025"/>
            <a:ext cx="47520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Real vs Predicted values:</a:t>
            </a:r>
            <a:endParaRPr sz="1600"/>
          </a:p>
        </p:txBody>
      </p:sp>
      <p:sp>
        <p:nvSpPr>
          <p:cNvPr id="515" name="Google Shape;515;p28"/>
          <p:cNvSpPr txBox="1"/>
          <p:nvPr/>
        </p:nvSpPr>
        <p:spPr>
          <a:xfrm>
            <a:off x="1263600" y="2859425"/>
            <a:ext cx="24543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Normalised anomaly:</a:t>
            </a:r>
            <a:endParaRPr sz="1600"/>
          </a:p>
        </p:txBody>
      </p:sp>
      <p:sp>
        <p:nvSpPr>
          <p:cNvPr id="516" name="Google Shape;516;p28"/>
          <p:cNvSpPr txBox="1"/>
          <p:nvPr/>
        </p:nvSpPr>
        <p:spPr>
          <a:xfrm>
            <a:off x="1263600" y="4512675"/>
            <a:ext cx="47520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Real vs Predicted values:</a:t>
            </a:r>
            <a:endParaRPr sz="1600"/>
          </a:p>
        </p:txBody>
      </p:sp>
      <p:sp>
        <p:nvSpPr>
          <p:cNvPr id="517" name="Google Shape;517;p28"/>
          <p:cNvSpPr txBox="1"/>
          <p:nvPr/>
        </p:nvSpPr>
        <p:spPr>
          <a:xfrm>
            <a:off x="1263600" y="5970475"/>
            <a:ext cx="24543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Normalised anomaly:</a:t>
            </a:r>
            <a:endParaRPr sz="1600"/>
          </a:p>
        </p:txBody>
      </p:sp>
      <p:pic>
        <p:nvPicPr>
          <p:cNvPr descr="preencoded.png" id="518" name="Google Shape;51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790" y="280868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/>
          <p:nvPr/>
        </p:nvSpPr>
        <p:spPr>
          <a:xfrm>
            <a:off x="1096804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000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Value Proposal</a:t>
            </a:r>
            <a:endParaRPr sz="2000">
              <a:solidFill>
                <a:srgbClr val="D8D4D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preencoded.png" id="520" name="Google Shape;52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4435" y="280868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8"/>
          <p:cNvSpPr/>
          <p:nvPr/>
        </p:nvSpPr>
        <p:spPr>
          <a:xfrm>
            <a:off x="4357449" y="385286"/>
            <a:ext cx="2807100" cy="7086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000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Data Observable Matrix</a:t>
            </a:r>
            <a:endParaRPr sz="20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preencoded.png" id="522" name="Google Shape;522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15200" y="280868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8"/>
          <p:cNvSpPr/>
          <p:nvPr/>
        </p:nvSpPr>
        <p:spPr>
          <a:xfrm>
            <a:off x="7618214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000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Modeling &amp; KPIs</a:t>
            </a:r>
            <a:endParaRPr b="0" i="0" sz="2000" u="none" cap="none" strike="noStrike">
              <a:solidFill>
                <a:srgbClr val="D8D4D4"/>
              </a:solidFill>
            </a:endParaRPr>
          </a:p>
        </p:txBody>
      </p:sp>
      <p:pic>
        <p:nvPicPr>
          <p:cNvPr descr="preencoded.png" id="524" name="Google Shape;524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75846" y="280868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/>
          <p:nvPr/>
        </p:nvSpPr>
        <p:spPr>
          <a:xfrm>
            <a:off x="10878860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000" u="none" cap="none" strike="noStrike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Digital Architecture</a:t>
            </a:r>
            <a:endParaRPr b="0" i="0" sz="2000" u="none" cap="none" strike="noStrike">
              <a:solidFill>
                <a:srgbClr val="D8D4D4"/>
              </a:solidFill>
            </a:endParaRPr>
          </a:p>
        </p:txBody>
      </p:sp>
      <p:sp>
        <p:nvSpPr>
          <p:cNvPr id="526" name="Google Shape;526;p28"/>
          <p:cNvSpPr/>
          <p:nvPr/>
        </p:nvSpPr>
        <p:spPr>
          <a:xfrm>
            <a:off x="1557475" y="6629425"/>
            <a:ext cx="6599100" cy="219900"/>
          </a:xfrm>
          <a:prstGeom prst="rect">
            <a:avLst/>
          </a:prstGeom>
          <a:solidFill>
            <a:srgbClr val="70AD47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8"/>
          <p:cNvSpPr/>
          <p:nvPr/>
        </p:nvSpPr>
        <p:spPr>
          <a:xfrm>
            <a:off x="1557475" y="3370100"/>
            <a:ext cx="6599100" cy="172800"/>
          </a:xfrm>
          <a:prstGeom prst="rect">
            <a:avLst/>
          </a:prstGeom>
          <a:solidFill>
            <a:srgbClr val="70AD47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9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reencoded.png" id="533" name="Google Shape;5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90" y="280868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9"/>
          <p:cNvSpPr/>
          <p:nvPr/>
        </p:nvSpPr>
        <p:spPr>
          <a:xfrm>
            <a:off x="1096804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000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Value Proposal</a:t>
            </a:r>
            <a:endParaRPr sz="2000">
              <a:solidFill>
                <a:srgbClr val="D8D4D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preencoded.png" id="535" name="Google Shape;53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4435" y="280868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9"/>
          <p:cNvSpPr/>
          <p:nvPr/>
        </p:nvSpPr>
        <p:spPr>
          <a:xfrm>
            <a:off x="4357449" y="385286"/>
            <a:ext cx="2807100" cy="7086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000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Data Observable Matrix</a:t>
            </a:r>
            <a:endParaRPr sz="20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preencoded.png" id="537" name="Google Shape;53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5200" y="280868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29"/>
          <p:cNvSpPr/>
          <p:nvPr/>
        </p:nvSpPr>
        <p:spPr>
          <a:xfrm>
            <a:off x="7618214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000">
                <a:solidFill>
                  <a:srgbClr val="D8D4D4"/>
                </a:solidFill>
                <a:latin typeface="Poppins Light"/>
                <a:ea typeface="Poppins Light"/>
                <a:cs typeface="Poppins Light"/>
                <a:sym typeface="Poppins Light"/>
              </a:rPr>
              <a:t>Modeling &amp; KPIs</a:t>
            </a:r>
            <a:endParaRPr sz="2000">
              <a:solidFill>
                <a:srgbClr val="D8D4D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preencoded.png" id="539" name="Google Shape;53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75846" y="280868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9"/>
          <p:cNvSpPr/>
          <p:nvPr/>
        </p:nvSpPr>
        <p:spPr>
          <a:xfrm>
            <a:off x="10878860" y="562436"/>
            <a:ext cx="2807100" cy="354300"/>
          </a:xfrm>
          <a:prstGeom prst="rect">
            <a:avLst/>
          </a:prstGeom>
          <a:solidFill>
            <a:srgbClr val="F2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000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Digital Architecture</a:t>
            </a:r>
            <a:endParaRPr sz="20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41" name="Google Shape;541;p29"/>
          <p:cNvSpPr/>
          <p:nvPr/>
        </p:nvSpPr>
        <p:spPr>
          <a:xfrm>
            <a:off x="740600" y="1621489"/>
            <a:ext cx="8842800" cy="3817500"/>
          </a:xfrm>
          <a:prstGeom prst="roundRect">
            <a:avLst>
              <a:gd fmla="val 1459" name="adj"/>
            </a:avLst>
          </a:prstGeom>
          <a:noFill/>
          <a:ln cap="flat" cmpd="sng" w="9525">
            <a:solidFill>
              <a:srgbClr val="000000">
                <a:alpha val="784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9"/>
          <p:cNvSpPr/>
          <p:nvPr/>
        </p:nvSpPr>
        <p:spPr>
          <a:xfrm>
            <a:off x="745720" y="1631651"/>
            <a:ext cx="8832600" cy="8094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9"/>
          <p:cNvSpPr/>
          <p:nvPr/>
        </p:nvSpPr>
        <p:spPr>
          <a:xfrm>
            <a:off x="1041737" y="1810926"/>
            <a:ext cx="4129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1" i="1"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AI-Analytics functions</a:t>
            </a:r>
            <a:endParaRPr b="0" i="0" sz="1650" u="none" cap="none" strike="noStrike"/>
          </a:p>
        </p:txBody>
      </p:sp>
      <p:sp>
        <p:nvSpPr>
          <p:cNvPr id="544" name="Google Shape;544;p29"/>
          <p:cNvSpPr/>
          <p:nvPr/>
        </p:nvSpPr>
        <p:spPr>
          <a:xfrm>
            <a:off x="3820788" y="1810929"/>
            <a:ext cx="1387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1" i="1"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Who</a:t>
            </a:r>
            <a:endParaRPr b="0" i="0" sz="1650" u="none" cap="none" strike="noStrike"/>
          </a:p>
        </p:txBody>
      </p:sp>
      <p:sp>
        <p:nvSpPr>
          <p:cNvPr id="545" name="Google Shape;545;p29"/>
          <p:cNvSpPr/>
          <p:nvPr/>
        </p:nvSpPr>
        <p:spPr>
          <a:xfrm>
            <a:off x="745720" y="2441246"/>
            <a:ext cx="8832600" cy="8094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9"/>
          <p:cNvSpPr/>
          <p:nvPr/>
        </p:nvSpPr>
        <p:spPr>
          <a:xfrm>
            <a:off x="1041737" y="2620521"/>
            <a:ext cx="4129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Data Engineering</a:t>
            </a:r>
            <a:endParaRPr b="0" i="0" sz="1650" u="none" cap="none" strike="noStrike"/>
          </a:p>
        </p:txBody>
      </p:sp>
      <p:sp>
        <p:nvSpPr>
          <p:cNvPr id="547" name="Google Shape;547;p29"/>
          <p:cNvSpPr/>
          <p:nvPr/>
        </p:nvSpPr>
        <p:spPr>
          <a:xfrm>
            <a:off x="3820784" y="2620523"/>
            <a:ext cx="21378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KWO</a:t>
            </a:r>
            <a:endParaRPr b="0" i="0" sz="1650" u="none" cap="none" strike="noStrike"/>
          </a:p>
        </p:txBody>
      </p:sp>
      <p:sp>
        <p:nvSpPr>
          <p:cNvPr id="548" name="Google Shape;548;p29"/>
          <p:cNvSpPr/>
          <p:nvPr/>
        </p:nvSpPr>
        <p:spPr>
          <a:xfrm>
            <a:off x="745720" y="3250841"/>
            <a:ext cx="8832600" cy="8094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1041730" y="3340479"/>
            <a:ext cx="25671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Model configuration &amp; Training</a:t>
            </a:r>
            <a:endParaRPr b="0" i="0" sz="1650" u="none" cap="none" strike="noStrike"/>
          </a:p>
        </p:txBody>
      </p:sp>
      <p:sp>
        <p:nvSpPr>
          <p:cNvPr id="550" name="Google Shape;550;p29"/>
          <p:cNvSpPr/>
          <p:nvPr/>
        </p:nvSpPr>
        <p:spPr>
          <a:xfrm>
            <a:off x="3820784" y="3340479"/>
            <a:ext cx="24588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KWO</a:t>
            </a:r>
            <a:endParaRPr b="0" i="0" sz="1650" u="none" cap="none" strike="noStrike"/>
          </a:p>
        </p:txBody>
      </p:sp>
      <p:sp>
        <p:nvSpPr>
          <p:cNvPr id="551" name="Google Shape;551;p29"/>
          <p:cNvSpPr/>
          <p:nvPr/>
        </p:nvSpPr>
        <p:spPr>
          <a:xfrm>
            <a:off x="745720" y="4060436"/>
            <a:ext cx="8832600" cy="8094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9"/>
          <p:cNvSpPr/>
          <p:nvPr/>
        </p:nvSpPr>
        <p:spPr>
          <a:xfrm>
            <a:off x="1041737" y="4239712"/>
            <a:ext cx="4129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Monitoring</a:t>
            </a:r>
            <a:endParaRPr b="0" i="0" sz="1650" u="none" cap="none" strike="noStrike"/>
          </a:p>
        </p:txBody>
      </p:sp>
      <p:sp>
        <p:nvSpPr>
          <p:cNvPr id="553" name="Google Shape;553;p29"/>
          <p:cNvSpPr/>
          <p:nvPr/>
        </p:nvSpPr>
        <p:spPr>
          <a:xfrm>
            <a:off x="3820788" y="4239710"/>
            <a:ext cx="15723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KWO</a:t>
            </a:r>
            <a:endParaRPr b="0" i="0" sz="1650" u="none" cap="none" strike="noStrike"/>
          </a:p>
        </p:txBody>
      </p:sp>
      <p:sp>
        <p:nvSpPr>
          <p:cNvPr id="554" name="Google Shape;554;p29"/>
          <p:cNvSpPr/>
          <p:nvPr/>
        </p:nvSpPr>
        <p:spPr>
          <a:xfrm>
            <a:off x="745720" y="4870031"/>
            <a:ext cx="8832600" cy="8094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9"/>
          <p:cNvSpPr/>
          <p:nvPr/>
        </p:nvSpPr>
        <p:spPr>
          <a:xfrm>
            <a:off x="4683264" y="1791908"/>
            <a:ext cx="2184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b="1" i="1"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Where</a:t>
            </a:r>
            <a:endParaRPr b="0" i="0" sz="1650" u="none" cap="none" strike="noStrike"/>
          </a:p>
        </p:txBody>
      </p:sp>
      <p:sp>
        <p:nvSpPr>
          <p:cNvPr id="556" name="Google Shape;556;p29"/>
          <p:cNvSpPr/>
          <p:nvPr/>
        </p:nvSpPr>
        <p:spPr>
          <a:xfrm>
            <a:off x="4683264" y="2620523"/>
            <a:ext cx="33663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KWO with GradeSens support</a:t>
            </a:r>
            <a:endParaRPr b="0" i="0" sz="1650" u="none" cap="none" strike="noStrike"/>
          </a:p>
        </p:txBody>
      </p:sp>
      <p:sp>
        <p:nvSpPr>
          <p:cNvPr id="557" name="Google Shape;557;p29"/>
          <p:cNvSpPr/>
          <p:nvPr/>
        </p:nvSpPr>
        <p:spPr>
          <a:xfrm>
            <a:off x="4683264" y="3340479"/>
            <a:ext cx="48951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Cloud with offline data and</a:t>
            </a:r>
            <a:r>
              <a:rPr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 GradeSens codeless analytics platform </a:t>
            </a:r>
            <a:endParaRPr b="0" i="0" sz="1650" u="none" cap="none" strike="noStrike"/>
          </a:p>
        </p:txBody>
      </p:sp>
      <p:sp>
        <p:nvSpPr>
          <p:cNvPr id="558" name="Google Shape;558;p29"/>
          <p:cNvSpPr/>
          <p:nvPr/>
        </p:nvSpPr>
        <p:spPr>
          <a:xfrm>
            <a:off x="4683264" y="4239710"/>
            <a:ext cx="2475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50"/>
              <a:buFont typeface="Inter"/>
              <a:buNone/>
            </a:pPr>
            <a:r>
              <a:rPr lang="en-US" sz="16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KWO, on premises</a:t>
            </a:r>
            <a:endParaRPr b="0" i="0" sz="1650" u="none" cap="none" strike="noStrike"/>
          </a:p>
        </p:txBody>
      </p:sp>
      <p:pic>
        <p:nvPicPr>
          <p:cNvPr id="559" name="Google Shape;55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68425" y="1597450"/>
            <a:ext cx="2475600" cy="5706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4" name="Google Shape;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/>
          <p:nvPr/>
        </p:nvSpPr>
        <p:spPr>
          <a:xfrm>
            <a:off x="6280190" y="1283375"/>
            <a:ext cx="75564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1"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Topics:</a:t>
            </a:r>
            <a:endParaRPr b="1"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t/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b="1"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Introduction</a:t>
            </a:r>
            <a:endParaRPr b="1"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Modelling methods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Use case &amp; data Engineering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Conclusions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t/>
            </a:r>
            <a:endParaRPr sz="175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" name="Google Shape;66;p12"/>
          <p:cNvSpPr/>
          <p:nvPr/>
        </p:nvSpPr>
        <p:spPr>
          <a:xfrm>
            <a:off x="6405801" y="5080873"/>
            <a:ext cx="111600" cy="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Inter Medium"/>
              <a:buNone/>
            </a:pPr>
            <a:r>
              <a:rPr b="0" i="0" lang="en-US" sz="75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YJ</a:t>
            </a:r>
            <a:endParaRPr b="0" i="0" sz="750" u="none" cap="none" strike="noStrike"/>
          </a:p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5" name="Google Shape;5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0"/>
          <p:cNvSpPr/>
          <p:nvPr/>
        </p:nvSpPr>
        <p:spPr>
          <a:xfrm>
            <a:off x="6405801" y="5080873"/>
            <a:ext cx="111600" cy="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Inter Medium"/>
              <a:buNone/>
            </a:pPr>
            <a:r>
              <a:rPr b="0" i="0" lang="en-US" sz="75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YJ</a:t>
            </a:r>
            <a:endParaRPr b="0" i="0" sz="750" u="none" cap="none" strike="noStrike"/>
          </a:p>
        </p:txBody>
      </p:sp>
      <p:sp>
        <p:nvSpPr>
          <p:cNvPr id="567" name="Google Shape;567;p30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8" name="Google Shape;568;p30"/>
          <p:cNvSpPr/>
          <p:nvPr/>
        </p:nvSpPr>
        <p:spPr>
          <a:xfrm>
            <a:off x="6280190" y="1283375"/>
            <a:ext cx="75564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1"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Topics:</a:t>
            </a:r>
            <a:endParaRPr b="1"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t/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Introduction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Modelling methods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Use case &amp; data Engineering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b="1"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Conclusions</a:t>
            </a:r>
            <a:endParaRPr b="1"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t/>
            </a:r>
            <a:endParaRPr sz="175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1"/>
          <p:cNvSpPr txBox="1"/>
          <p:nvPr>
            <p:ph idx="1" type="body"/>
          </p:nvPr>
        </p:nvSpPr>
        <p:spPr>
          <a:xfrm>
            <a:off x="576000" y="1440000"/>
            <a:ext cx="12618600" cy="60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-482600" lvl="0" marL="736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The digital twin approach is also applicable on complex machines such as pump storage used for the electrical load balance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The models allow to detect deviations of the servo-motor position in generator mode and electrical performance in pump modes. 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Two 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additional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 models have been developed for the monitoring of the combined bearing temperature and axial thrust position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The models accuracy is good and can be used for 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monitoring</a:t>
            </a: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 purpose.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Next steps: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Integration of the analytics platform into KWO’s operation. An 24 months roadmap with gradual integration is under preparation.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82600" lvl="0" marL="7366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4D5280"/>
              </a:buClr>
              <a:buSzPts val="1800"/>
              <a:buFont typeface="Inter"/>
              <a:buChar char="●"/>
            </a:pPr>
            <a:r>
              <a:rPr lang="en-US" sz="18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New analytics adding deeper analysis of the ramp-up phases</a:t>
            </a:r>
            <a:endParaRPr sz="18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5" name="Google Shape;575;p31"/>
          <p:cNvSpPr txBox="1"/>
          <p:nvPr>
            <p:ph type="title"/>
          </p:nvPr>
        </p:nvSpPr>
        <p:spPr>
          <a:xfrm>
            <a:off x="498720" y="115120"/>
            <a:ext cx="13632900" cy="9165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576" name="Google Shape;576;p31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tx1"/>
                </a:solidFill>
              </a:rPr>
              <a:t>‹#›</a:t>
            </a:fld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2"/>
          <p:cNvSpPr/>
          <p:nvPr/>
        </p:nvSpPr>
        <p:spPr>
          <a:xfrm>
            <a:off x="14131625" y="7648950"/>
            <a:ext cx="498900" cy="5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2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4" name="Google Shape;584;p32"/>
          <p:cNvSpPr txBox="1"/>
          <p:nvPr>
            <p:ph type="title"/>
          </p:nvPr>
        </p:nvSpPr>
        <p:spPr>
          <a:xfrm>
            <a:off x="498720" y="11512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summary</a:t>
            </a:r>
            <a:endParaRPr/>
          </a:p>
        </p:txBody>
      </p:sp>
      <p:grpSp>
        <p:nvGrpSpPr>
          <p:cNvPr id="585" name="Google Shape;585;p32"/>
          <p:cNvGrpSpPr/>
          <p:nvPr/>
        </p:nvGrpSpPr>
        <p:grpSpPr>
          <a:xfrm>
            <a:off x="473975" y="1076673"/>
            <a:ext cx="13632900" cy="2194596"/>
            <a:chOff x="498725" y="1345050"/>
            <a:chExt cx="13632900" cy="2003100"/>
          </a:xfrm>
        </p:grpSpPr>
        <p:sp>
          <p:nvSpPr>
            <p:cNvPr id="586" name="Google Shape;586;p32"/>
            <p:cNvSpPr/>
            <p:nvPr/>
          </p:nvSpPr>
          <p:spPr>
            <a:xfrm>
              <a:off x="498725" y="1345050"/>
              <a:ext cx="13632900" cy="2003100"/>
            </a:xfrm>
            <a:prstGeom prst="roundRect">
              <a:avLst>
                <a:gd fmla="val 5798" name="adj"/>
              </a:avLst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4C538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WHY</a:t>
              </a:r>
              <a:endParaRPr sz="43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102525" y="1483800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Strategy</a:t>
              </a:r>
              <a:endParaRPr sz="1800"/>
            </a:p>
            <a:p>
              <a:pPr indent="-3302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Knowledge-based asset management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Improving grid balancing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Fostering innovation &amp; excellence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6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108225" y="1483800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O&amp;M</a:t>
              </a:r>
              <a:endParaRPr b="1" i="1" sz="1600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Faster ramp-up and ramp-down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Maintenance schedule optimisation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O&amp;M cost reduction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6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10113925" y="1483800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HR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Empowering a data-driven culture 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Enhancing decision-making, efficiency, and problem-solving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590" name="Google Shape;590;p32"/>
          <p:cNvGrpSpPr/>
          <p:nvPr/>
        </p:nvGrpSpPr>
        <p:grpSpPr>
          <a:xfrm>
            <a:off x="473975" y="3391131"/>
            <a:ext cx="13632900" cy="2194471"/>
            <a:chOff x="473975" y="3525500"/>
            <a:chExt cx="13632900" cy="2011800"/>
          </a:xfrm>
        </p:grpSpPr>
        <p:sp>
          <p:nvSpPr>
            <p:cNvPr id="591" name="Google Shape;591;p32"/>
            <p:cNvSpPr/>
            <p:nvPr/>
          </p:nvSpPr>
          <p:spPr>
            <a:xfrm>
              <a:off x="473975" y="3525500"/>
              <a:ext cx="13632900" cy="2011800"/>
            </a:xfrm>
            <a:prstGeom prst="roundRect">
              <a:avLst>
                <a:gd fmla="val 5798" name="adj"/>
              </a:avLst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4C538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HOW</a:t>
              </a:r>
              <a:endParaRPr sz="30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102525" y="3664238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Value of data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Proactive failure detection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Identifying power inefficiencies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Gaining knowledge on the machine behaviour</a:t>
              </a:r>
              <a:endParaRPr sz="1600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108225" y="3664238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Digital architecture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Scalable and robust architecture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Transparent modelling (not a black box)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10113925" y="3664238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Cybersecurity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Compliance with Swiss regulation for critical assets</a:t>
              </a:r>
              <a:endParaRPr sz="1600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595" name="Google Shape;595;p32"/>
          <p:cNvGrpSpPr/>
          <p:nvPr/>
        </p:nvGrpSpPr>
        <p:grpSpPr>
          <a:xfrm>
            <a:off x="473975" y="5705465"/>
            <a:ext cx="13608000" cy="2194471"/>
            <a:chOff x="498725" y="5705925"/>
            <a:chExt cx="13608000" cy="2011800"/>
          </a:xfrm>
        </p:grpSpPr>
        <p:sp>
          <p:nvSpPr>
            <p:cNvPr id="596" name="Google Shape;596;p32"/>
            <p:cNvSpPr/>
            <p:nvPr/>
          </p:nvSpPr>
          <p:spPr>
            <a:xfrm>
              <a:off x="498725" y="5705925"/>
              <a:ext cx="13608000" cy="2011800"/>
            </a:xfrm>
            <a:prstGeom prst="roundRect">
              <a:avLst>
                <a:gd fmla="val 5798" name="adj"/>
              </a:avLst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4C538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</a:t>
              </a:r>
              <a:endParaRPr sz="30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2102525" y="5837838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Data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Leveraging of existing SCADA data</a:t>
              </a:r>
              <a:endParaRPr sz="1600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600"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6108225" y="5837838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AI-Analytics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Dedicated Models covering the generator and turbine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Algorithms optimized for limited data</a:t>
              </a:r>
              <a:endParaRPr sz="1600"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10113925" y="5837838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Knowledge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Transparent metrics updated on a daily basis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Monitoring and preventive actions</a:t>
              </a:r>
              <a:endParaRPr sz="1600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600"/>
            </a:p>
          </p:txBody>
        </p:sp>
      </p:grpSp>
      <p:pic>
        <p:nvPicPr>
          <p:cNvPr id="600" name="Google Shape;600;p32"/>
          <p:cNvPicPr preferRelativeResize="0"/>
          <p:nvPr/>
        </p:nvPicPr>
        <p:blipFill rotWithShape="1">
          <a:blip r:embed="rId3">
            <a:alphaModFix/>
          </a:blip>
          <a:srcRect b="25317" l="0" r="0" t="26587"/>
          <a:stretch/>
        </p:blipFill>
        <p:spPr>
          <a:xfrm>
            <a:off x="12354275" y="261475"/>
            <a:ext cx="1905000" cy="9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32"/>
          <p:cNvSpPr txBox="1"/>
          <p:nvPr/>
        </p:nvSpPr>
        <p:spPr>
          <a:xfrm>
            <a:off x="5103625" y="5899800"/>
            <a:ext cx="728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AF77"/>
                </a:solidFill>
                <a:latin typeface="Poppins"/>
                <a:ea typeface="Poppins"/>
                <a:cs typeface="Poppins"/>
                <a:sym typeface="Poppins"/>
              </a:rPr>
              <a:t>OK</a:t>
            </a:r>
            <a:endParaRPr b="1" sz="2000">
              <a:solidFill>
                <a:srgbClr val="54AF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32"/>
          <p:cNvSpPr txBox="1"/>
          <p:nvPr/>
        </p:nvSpPr>
        <p:spPr>
          <a:xfrm>
            <a:off x="9099325" y="5899800"/>
            <a:ext cx="728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AF77"/>
                </a:solidFill>
                <a:latin typeface="Poppins"/>
                <a:ea typeface="Poppins"/>
                <a:cs typeface="Poppins"/>
                <a:sym typeface="Poppins"/>
              </a:rPr>
              <a:t>OK</a:t>
            </a:r>
            <a:endParaRPr b="1" sz="2000">
              <a:solidFill>
                <a:srgbClr val="54AF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3" name="Google Shape;603;p32"/>
          <p:cNvSpPr txBox="1"/>
          <p:nvPr/>
        </p:nvSpPr>
        <p:spPr>
          <a:xfrm>
            <a:off x="13095025" y="5899800"/>
            <a:ext cx="728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AF77"/>
                </a:solidFill>
                <a:latin typeface="Poppins"/>
                <a:ea typeface="Poppins"/>
                <a:cs typeface="Poppins"/>
                <a:sym typeface="Poppins"/>
              </a:rPr>
              <a:t>OK</a:t>
            </a:r>
            <a:endParaRPr b="1" sz="2000">
              <a:solidFill>
                <a:srgbClr val="54AF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4" name="Google Shape;604;p32"/>
          <p:cNvSpPr txBox="1"/>
          <p:nvPr/>
        </p:nvSpPr>
        <p:spPr>
          <a:xfrm>
            <a:off x="13095025" y="3622575"/>
            <a:ext cx="728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AF77"/>
                </a:solidFill>
                <a:latin typeface="Poppins"/>
                <a:ea typeface="Poppins"/>
                <a:cs typeface="Poppins"/>
                <a:sym typeface="Poppins"/>
              </a:rPr>
              <a:t>OK</a:t>
            </a:r>
            <a:endParaRPr b="1" sz="2000">
              <a:solidFill>
                <a:srgbClr val="54AF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5" name="Google Shape;605;p32"/>
          <p:cNvSpPr txBox="1"/>
          <p:nvPr/>
        </p:nvSpPr>
        <p:spPr>
          <a:xfrm>
            <a:off x="9099325" y="3622575"/>
            <a:ext cx="728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AF77"/>
                </a:solidFill>
                <a:latin typeface="Poppins"/>
                <a:ea typeface="Poppins"/>
                <a:cs typeface="Poppins"/>
                <a:sym typeface="Poppins"/>
              </a:rPr>
              <a:t>OK</a:t>
            </a:r>
            <a:endParaRPr b="1" sz="2000">
              <a:solidFill>
                <a:srgbClr val="54AF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6" name="Google Shape;606;p32"/>
          <p:cNvSpPr txBox="1"/>
          <p:nvPr/>
        </p:nvSpPr>
        <p:spPr>
          <a:xfrm>
            <a:off x="5103625" y="3622575"/>
            <a:ext cx="728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AF77"/>
                </a:solidFill>
                <a:latin typeface="Poppins"/>
                <a:ea typeface="Poppins"/>
                <a:cs typeface="Poppins"/>
                <a:sym typeface="Poppins"/>
              </a:rPr>
              <a:t>OK</a:t>
            </a:r>
            <a:endParaRPr b="1" sz="2000">
              <a:solidFill>
                <a:srgbClr val="54AF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7" name="Google Shape;607;p32"/>
          <p:cNvSpPr txBox="1"/>
          <p:nvPr/>
        </p:nvSpPr>
        <p:spPr>
          <a:xfrm>
            <a:off x="5103625" y="1280525"/>
            <a:ext cx="728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AF77"/>
                </a:solidFill>
                <a:latin typeface="Poppins"/>
                <a:ea typeface="Poppins"/>
                <a:cs typeface="Poppins"/>
                <a:sym typeface="Poppins"/>
              </a:rPr>
              <a:t>OK</a:t>
            </a:r>
            <a:endParaRPr b="1" sz="2000">
              <a:solidFill>
                <a:srgbClr val="54AF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8" name="Google Shape;608;p32"/>
          <p:cNvSpPr txBox="1"/>
          <p:nvPr/>
        </p:nvSpPr>
        <p:spPr>
          <a:xfrm>
            <a:off x="13095025" y="1280525"/>
            <a:ext cx="728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AF77"/>
                </a:solidFill>
                <a:latin typeface="Poppins"/>
                <a:ea typeface="Poppins"/>
                <a:cs typeface="Poppins"/>
                <a:sym typeface="Poppins"/>
              </a:rPr>
              <a:t>OK</a:t>
            </a:r>
            <a:endParaRPr b="1" sz="2000">
              <a:solidFill>
                <a:srgbClr val="54AF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9" name="Google Shape;609;p32"/>
          <p:cNvSpPr txBox="1"/>
          <p:nvPr/>
        </p:nvSpPr>
        <p:spPr>
          <a:xfrm>
            <a:off x="7575325" y="1280525"/>
            <a:ext cx="2252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AF77"/>
                </a:solidFill>
                <a:latin typeface="Poppins"/>
                <a:ea typeface="Poppins"/>
                <a:cs typeface="Poppins"/>
                <a:sym typeface="Poppins"/>
              </a:rPr>
              <a:t>To be confirmed</a:t>
            </a:r>
            <a:endParaRPr b="1" sz="2000">
              <a:solidFill>
                <a:srgbClr val="54AF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15" name="Google Shape;615;p33"/>
          <p:cNvPicPr preferRelativeResize="0"/>
          <p:nvPr/>
        </p:nvPicPr>
        <p:blipFill rotWithShape="1">
          <a:blip r:embed="rId3">
            <a:alphaModFix/>
          </a:blip>
          <a:srcRect b="0" l="0" r="18046" t="0"/>
          <a:stretch/>
        </p:blipFill>
        <p:spPr>
          <a:xfrm>
            <a:off x="10134175" y="0"/>
            <a:ext cx="4496225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33"/>
          <p:cNvSpPr/>
          <p:nvPr/>
        </p:nvSpPr>
        <p:spPr>
          <a:xfrm>
            <a:off x="793803" y="3208025"/>
            <a:ext cx="36942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200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Predict to Perform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3"/>
          <p:cNvSpPr/>
          <p:nvPr/>
        </p:nvSpPr>
        <p:spPr>
          <a:xfrm>
            <a:off x="793790" y="4003238"/>
            <a:ext cx="36081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Bd de Pérolles 7, </a:t>
            </a:r>
            <a:endParaRPr b="0" i="0" sz="1750" u="none" cap="none" strike="noStrike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1700 Fribourg - Suisse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618" name="Google Shape;61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3821" y="1628299"/>
            <a:ext cx="1082397" cy="1352907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33"/>
          <p:cNvSpPr/>
          <p:nvPr/>
        </p:nvSpPr>
        <p:spPr>
          <a:xfrm>
            <a:off x="3903821" y="3208020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Yvan Jacquat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3"/>
          <p:cNvSpPr/>
          <p:nvPr/>
        </p:nvSpPr>
        <p:spPr>
          <a:xfrm>
            <a:off x="3903821" y="4003238"/>
            <a:ext cx="36081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Fondateur et </a:t>
            </a:r>
            <a:r>
              <a:rPr lang="en-US" sz="17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CEO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3"/>
          <p:cNvSpPr/>
          <p:nvPr/>
        </p:nvSpPr>
        <p:spPr>
          <a:xfrm>
            <a:off x="3903821" y="4426029"/>
            <a:ext cx="36081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yvan@gradesens.com, 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3"/>
          <p:cNvSpPr/>
          <p:nvPr/>
        </p:nvSpPr>
        <p:spPr>
          <a:xfrm>
            <a:off x="3903821" y="4925020"/>
            <a:ext cx="36081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0" i="0" lang="en-US" sz="175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+41 76 589 61 91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799" y="1628302"/>
            <a:ext cx="990608" cy="13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33"/>
          <p:cNvSpPr txBox="1"/>
          <p:nvPr>
            <p:ph type="title"/>
          </p:nvPr>
        </p:nvSpPr>
        <p:spPr>
          <a:xfrm>
            <a:off x="498720" y="115120"/>
            <a:ext cx="13632900" cy="9165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 us!</a:t>
            </a:r>
            <a:endParaRPr/>
          </a:p>
        </p:txBody>
      </p:sp>
      <p:pic>
        <p:nvPicPr>
          <p:cNvPr id="625" name="Google Shape;62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800" y="5387763"/>
            <a:ext cx="1835375" cy="18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33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7" name="Google Shape;62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5647" y="1941979"/>
            <a:ext cx="2465250" cy="9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3"/>
          <p:cNvSpPr txBox="1"/>
          <p:nvPr/>
        </p:nvSpPr>
        <p:spPr>
          <a:xfrm>
            <a:off x="7029350" y="4003238"/>
            <a:ext cx="3000000" cy="41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Via Porta Rossa 11 – Madonna dell’ Olmo | 12100 Cuneo - ITALY</a:t>
            </a:r>
            <a:endParaRPr sz="175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t/>
            </a:r>
            <a:endParaRPr sz="175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Ph +39 0171 692068 | </a:t>
            </a:r>
            <a:endParaRPr sz="175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P.I. 00444390041 | </a:t>
            </a:r>
            <a:endParaRPr sz="175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SDI: W7YVJK9</a:t>
            </a:r>
            <a:endParaRPr sz="175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29" name="Google Shape;629;p33"/>
          <p:cNvSpPr/>
          <p:nvPr/>
        </p:nvSpPr>
        <p:spPr>
          <a:xfrm>
            <a:off x="7018996" y="3208020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Poppins Light"/>
              <a:buNone/>
            </a:pPr>
            <a:r>
              <a:rPr lang="en-US" sz="2200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Our partner in Italy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12617975" y="7648950"/>
            <a:ext cx="2012700" cy="5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 txBox="1"/>
          <p:nvPr>
            <p:ph type="title"/>
          </p:nvPr>
        </p:nvSpPr>
        <p:spPr>
          <a:xfrm>
            <a:off x="498720" y="11512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718661" y="1653064"/>
            <a:ext cx="131931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00"/>
              <a:buFont typeface="Inter"/>
              <a:buNone/>
            </a:pPr>
            <a:r>
              <a:rPr lang="en-US" sz="2200">
                <a:solidFill>
                  <a:srgbClr val="0097A8"/>
                </a:solidFill>
                <a:latin typeface="Poppins Light"/>
                <a:ea typeface="Poppins Light"/>
                <a:cs typeface="Poppins Light"/>
                <a:sym typeface="Poppins Light"/>
              </a:rPr>
              <a:t>Climate Change &amp; Hydrological Variability</a:t>
            </a:r>
            <a:endParaRPr b="0" i="0" sz="1600" u="none" cap="none" strike="noStrike"/>
          </a:p>
        </p:txBody>
      </p:sp>
      <p:sp>
        <p:nvSpPr>
          <p:cNvPr id="77" name="Google Shape;77;p13"/>
          <p:cNvSpPr/>
          <p:nvPr/>
        </p:nvSpPr>
        <p:spPr>
          <a:xfrm>
            <a:off x="718661" y="2212657"/>
            <a:ext cx="131931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00"/>
              <a:buFont typeface="Inter"/>
              <a:buChar char="•"/>
            </a:pPr>
            <a:r>
              <a:rPr b="0" i="0" lang="en-US" sz="160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Changing precipitation patterns, prolonged droughts, and glacier retreat impact water availability.</a:t>
            </a:r>
            <a:endParaRPr b="0" i="0" sz="1600" u="none" cap="none" strike="noStrike"/>
          </a:p>
        </p:txBody>
      </p:sp>
      <p:sp>
        <p:nvSpPr>
          <p:cNvPr id="78" name="Google Shape;78;p13"/>
          <p:cNvSpPr/>
          <p:nvPr/>
        </p:nvSpPr>
        <p:spPr>
          <a:xfrm>
            <a:off x="718661" y="2613065"/>
            <a:ext cx="131931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00"/>
              <a:buFont typeface="Inter"/>
              <a:buChar char="•"/>
            </a:pPr>
            <a:r>
              <a:rPr b="0" i="0" lang="en-US" sz="160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Extreme weather events (e.g., floods) can damage infrastructure and disrupt operations.</a:t>
            </a:r>
            <a:endParaRPr b="0" i="0" sz="1600" u="none" cap="none" strike="noStrike"/>
          </a:p>
        </p:txBody>
      </p:sp>
      <p:sp>
        <p:nvSpPr>
          <p:cNvPr id="79" name="Google Shape;79;p13"/>
          <p:cNvSpPr/>
          <p:nvPr/>
        </p:nvSpPr>
        <p:spPr>
          <a:xfrm>
            <a:off x="718661" y="3172658"/>
            <a:ext cx="131931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00"/>
              <a:buFont typeface="Inter"/>
              <a:buNone/>
            </a:pPr>
            <a:r>
              <a:rPr lang="en-US" sz="2200">
                <a:solidFill>
                  <a:srgbClr val="0097A8"/>
                </a:solidFill>
                <a:latin typeface="Poppins Light"/>
                <a:ea typeface="Poppins Light"/>
                <a:cs typeface="Poppins Light"/>
                <a:sym typeface="Poppins Light"/>
              </a:rPr>
              <a:t>Aging Infrastructure &amp; Investment Needs</a:t>
            </a:r>
            <a:endParaRPr b="0" i="0" sz="1600" u="none" cap="none" strike="noStrike"/>
          </a:p>
        </p:txBody>
      </p:sp>
      <p:sp>
        <p:nvSpPr>
          <p:cNvPr id="80" name="Google Shape;80;p13"/>
          <p:cNvSpPr/>
          <p:nvPr/>
        </p:nvSpPr>
        <p:spPr>
          <a:xfrm>
            <a:off x="718661" y="3732252"/>
            <a:ext cx="131931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00"/>
              <a:buFont typeface="Inter"/>
              <a:buChar char="•"/>
            </a:pPr>
            <a:r>
              <a:rPr b="0" i="0" lang="en-US" sz="160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Many European hydro plants are decades old and require upgrades or repowering to remain efficient.</a:t>
            </a:r>
            <a:endParaRPr b="0" i="0" sz="1600" u="none" cap="none" strike="noStrike"/>
          </a:p>
        </p:txBody>
      </p:sp>
      <p:sp>
        <p:nvSpPr>
          <p:cNvPr id="81" name="Google Shape;81;p13"/>
          <p:cNvSpPr/>
          <p:nvPr/>
        </p:nvSpPr>
        <p:spPr>
          <a:xfrm>
            <a:off x="718661" y="4132659"/>
            <a:ext cx="131931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00"/>
              <a:buFont typeface="Inter"/>
              <a:buChar char="•"/>
            </a:pPr>
            <a:r>
              <a:rPr b="0" i="0" lang="en-US" sz="160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High refurbishment costs and long payback periods make modernization financially challenging.</a:t>
            </a:r>
            <a:endParaRPr b="0" i="0" sz="1600" u="none" cap="none" strike="noStrike"/>
          </a:p>
        </p:txBody>
      </p:sp>
      <p:sp>
        <p:nvSpPr>
          <p:cNvPr id="82" name="Google Shape;82;p13"/>
          <p:cNvSpPr/>
          <p:nvPr/>
        </p:nvSpPr>
        <p:spPr>
          <a:xfrm>
            <a:off x="718661" y="4692253"/>
            <a:ext cx="131931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00"/>
              <a:buFont typeface="Inter"/>
              <a:buNone/>
            </a:pPr>
            <a:r>
              <a:rPr lang="en-US" sz="2200">
                <a:solidFill>
                  <a:srgbClr val="0097A8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Competition &amp; Market Integration</a:t>
            </a:r>
            <a:endParaRPr b="0" i="0" sz="1600" u="none" cap="none" strike="noStrike"/>
          </a:p>
        </p:txBody>
      </p:sp>
      <p:sp>
        <p:nvSpPr>
          <p:cNvPr id="83" name="Google Shape;83;p13"/>
          <p:cNvSpPr/>
          <p:nvPr/>
        </p:nvSpPr>
        <p:spPr>
          <a:xfrm>
            <a:off x="718661" y="5251847"/>
            <a:ext cx="131931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00"/>
              <a:buFont typeface="Inter"/>
              <a:buChar char="•"/>
            </a:pPr>
            <a:r>
              <a:rPr b="0" i="0" lang="en-US" sz="160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Increased integration of intermittent renewables (solar &amp; wind) affects electricity pricing.</a:t>
            </a:r>
            <a:endParaRPr b="0" i="0" sz="1600" u="none" cap="none" strike="noStrike"/>
          </a:p>
        </p:txBody>
      </p:sp>
      <p:sp>
        <p:nvSpPr>
          <p:cNvPr id="84" name="Google Shape;84;p13"/>
          <p:cNvSpPr/>
          <p:nvPr/>
        </p:nvSpPr>
        <p:spPr>
          <a:xfrm>
            <a:off x="718661" y="5652254"/>
            <a:ext cx="131931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00"/>
              <a:buFont typeface="Inter"/>
              <a:buChar char="•"/>
            </a:pPr>
            <a:r>
              <a:rPr b="0" i="0" lang="en-US" sz="160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Cross-border grid constraints and market fluctuations impact hydro's role in balancing the grid.</a:t>
            </a:r>
            <a:endParaRPr b="0" i="0" sz="1600" u="none" cap="none" strike="noStrike"/>
          </a:p>
        </p:txBody>
      </p:sp>
      <p:sp>
        <p:nvSpPr>
          <p:cNvPr id="85" name="Google Shape;85;p13"/>
          <p:cNvSpPr/>
          <p:nvPr/>
        </p:nvSpPr>
        <p:spPr>
          <a:xfrm>
            <a:off x="718661" y="6211848"/>
            <a:ext cx="131931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00"/>
              <a:buFont typeface="Inter"/>
              <a:buNone/>
            </a:pPr>
            <a:r>
              <a:rPr lang="en-US" sz="2200">
                <a:solidFill>
                  <a:srgbClr val="0097A8"/>
                </a:solidFill>
                <a:latin typeface="Poppins Light"/>
                <a:ea typeface="Poppins Light"/>
                <a:cs typeface="Poppins Light"/>
                <a:sym typeface="Poppins Light"/>
              </a:rPr>
              <a:t>Grid Stability, Blackout Risks &amp; Need for Reliable Power</a:t>
            </a:r>
            <a:endParaRPr b="0" i="0" sz="1600" u="none" cap="none" strike="noStrike"/>
          </a:p>
        </p:txBody>
      </p:sp>
      <p:sp>
        <p:nvSpPr>
          <p:cNvPr id="86" name="Google Shape;86;p13"/>
          <p:cNvSpPr/>
          <p:nvPr/>
        </p:nvSpPr>
        <p:spPr>
          <a:xfrm>
            <a:off x="718661" y="6771442"/>
            <a:ext cx="131931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00"/>
              <a:buFont typeface="Inter"/>
              <a:buChar char="•"/>
            </a:pPr>
            <a:r>
              <a:rPr b="0" i="0" lang="en-US" sz="160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As Europe transitions to more variable renewable energy sources (solar &amp; wind), the risk of grid instability and blackouts increases.</a:t>
            </a:r>
            <a:endParaRPr b="0" i="0" sz="1600" u="none" cap="none" strike="noStrike"/>
          </a:p>
        </p:txBody>
      </p:sp>
      <p:sp>
        <p:nvSpPr>
          <p:cNvPr id="87" name="Google Shape;87;p13"/>
          <p:cNvSpPr/>
          <p:nvPr/>
        </p:nvSpPr>
        <p:spPr>
          <a:xfrm>
            <a:off x="718661" y="7171849"/>
            <a:ext cx="131931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600"/>
              <a:buFont typeface="Inter"/>
              <a:buChar char="•"/>
            </a:pPr>
            <a:r>
              <a:rPr b="0" i="0" lang="en-US" sz="160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Hydropower, especially pumped storage, is crucial for balancing supply and demand.</a:t>
            </a:r>
            <a:endParaRPr b="0" i="0" sz="1600" u="none" cap="none" strike="noStrik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14131625" y="7648950"/>
            <a:ext cx="498900" cy="5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4"/>
          <p:cNvSpPr txBox="1"/>
          <p:nvPr>
            <p:ph type="title"/>
          </p:nvPr>
        </p:nvSpPr>
        <p:spPr>
          <a:xfrm>
            <a:off x="498720" y="11512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  <p:grpSp>
        <p:nvGrpSpPr>
          <p:cNvPr id="96" name="Google Shape;96;p14"/>
          <p:cNvGrpSpPr/>
          <p:nvPr/>
        </p:nvGrpSpPr>
        <p:grpSpPr>
          <a:xfrm>
            <a:off x="473975" y="1076673"/>
            <a:ext cx="13632900" cy="2194596"/>
            <a:chOff x="498725" y="1345050"/>
            <a:chExt cx="13632900" cy="2003100"/>
          </a:xfrm>
        </p:grpSpPr>
        <p:sp>
          <p:nvSpPr>
            <p:cNvPr id="97" name="Google Shape;97;p14"/>
            <p:cNvSpPr/>
            <p:nvPr/>
          </p:nvSpPr>
          <p:spPr>
            <a:xfrm>
              <a:off x="498725" y="1345050"/>
              <a:ext cx="13632900" cy="2003100"/>
            </a:xfrm>
            <a:prstGeom prst="roundRect">
              <a:avLst>
                <a:gd fmla="val 5798" name="adj"/>
              </a:avLst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4C538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WHY</a:t>
              </a:r>
              <a:endParaRPr sz="43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2102525" y="1483800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Strategy</a:t>
              </a:r>
              <a:endParaRPr sz="1800"/>
            </a:p>
            <a:p>
              <a:pPr indent="-3302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Knowledge-based asset management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Improving grid balancing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Fostering innovation &amp; excellence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600"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108225" y="1483800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O&amp;M</a:t>
              </a:r>
              <a:endParaRPr b="1" i="1" sz="1600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Faster ramp-up and ramp-down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Maintenance schedule optimisation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O&amp;M cost reduction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600"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0113925" y="1483800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HR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Empowering a data-driven culture 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Enhancing decision-making, efficiency, and problem-solving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101" name="Google Shape;101;p14"/>
          <p:cNvGrpSpPr/>
          <p:nvPr/>
        </p:nvGrpSpPr>
        <p:grpSpPr>
          <a:xfrm>
            <a:off x="473975" y="3391131"/>
            <a:ext cx="13632900" cy="2194471"/>
            <a:chOff x="473975" y="3525500"/>
            <a:chExt cx="13632900" cy="2011800"/>
          </a:xfrm>
        </p:grpSpPr>
        <p:sp>
          <p:nvSpPr>
            <p:cNvPr id="102" name="Google Shape;102;p14"/>
            <p:cNvSpPr/>
            <p:nvPr/>
          </p:nvSpPr>
          <p:spPr>
            <a:xfrm>
              <a:off x="473975" y="3525500"/>
              <a:ext cx="13632900" cy="2011800"/>
            </a:xfrm>
            <a:prstGeom prst="roundRect">
              <a:avLst>
                <a:gd fmla="val 5798" name="adj"/>
              </a:avLst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4C538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HOW</a:t>
              </a:r>
              <a:endParaRPr sz="30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2102525" y="3664238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Value of data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Proactive failure detection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Identifying power inefficiencies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Gaining knowledge on the machine behaviour</a:t>
              </a:r>
              <a:endParaRPr sz="1600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108225" y="3664238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Digital architecture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Scalable and robust architecture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Transparent modelling (not a black box)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10113925" y="3664238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Cybersecurity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Compliance with Swiss </a:t>
              </a: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regulation for critical assets</a:t>
              </a:r>
              <a:endParaRPr sz="1600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473975" y="5705465"/>
            <a:ext cx="13608000" cy="2194471"/>
            <a:chOff x="498725" y="5705925"/>
            <a:chExt cx="13608000" cy="2011800"/>
          </a:xfrm>
        </p:grpSpPr>
        <p:sp>
          <p:nvSpPr>
            <p:cNvPr id="107" name="Google Shape;107;p14"/>
            <p:cNvSpPr/>
            <p:nvPr/>
          </p:nvSpPr>
          <p:spPr>
            <a:xfrm>
              <a:off x="498725" y="5705925"/>
              <a:ext cx="13608000" cy="2011800"/>
            </a:xfrm>
            <a:prstGeom prst="roundRect">
              <a:avLst>
                <a:gd fmla="val 5798" name="adj"/>
              </a:avLst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4C538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</a:t>
              </a:r>
              <a:endParaRPr sz="3000">
                <a:solidFill>
                  <a:srgbClr val="0097A7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2102525" y="5837838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Data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Leveraging of existing </a:t>
              </a: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SCADA data</a:t>
              </a:r>
              <a:endParaRPr sz="1600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600"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108225" y="5837838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AI-Analytics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D</a:t>
              </a: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edicated Models covering the generator and turbine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Inter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Algorithms optimized for limited data</a:t>
              </a:r>
              <a:endParaRPr sz="1600"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10113925" y="5837838"/>
              <a:ext cx="3840600" cy="1734300"/>
            </a:xfrm>
            <a:prstGeom prst="roundRect">
              <a:avLst>
                <a:gd fmla="val 5327" name="adj"/>
              </a:avLst>
            </a:prstGeom>
            <a:solidFill>
              <a:srgbClr val="F2EEEE"/>
            </a:solidFill>
            <a:ln cap="flat" cmpd="sng" w="9525">
              <a:solidFill>
                <a:srgbClr val="D8D4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91425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C5380"/>
                  </a:solidFill>
                  <a:latin typeface="Poppins"/>
                  <a:ea typeface="Poppins"/>
                  <a:cs typeface="Poppins"/>
                  <a:sym typeface="Poppins"/>
                </a:rPr>
                <a:t>Knowledge</a:t>
              </a:r>
              <a:endParaRPr b="1" i="1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Transparent metrics updated on a daily basis</a:t>
              </a:r>
              <a:endParaRPr sz="16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5380"/>
                </a:buClr>
                <a:buSzPts val="1600"/>
                <a:buFont typeface="Poppins"/>
                <a:buChar char="●"/>
              </a:pPr>
              <a:r>
                <a:rPr lang="en-US" sz="1600">
                  <a:solidFill>
                    <a:srgbClr val="4C5380"/>
                  </a:solidFill>
                  <a:latin typeface="Inter"/>
                  <a:ea typeface="Inter"/>
                  <a:cs typeface="Inter"/>
                  <a:sym typeface="Inter"/>
                </a:rPr>
                <a:t>Monitoring and preventive actions</a:t>
              </a:r>
              <a:endParaRPr sz="1600">
                <a:solidFill>
                  <a:srgbClr val="4C538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600"/>
            </a:p>
          </p:txBody>
        </p:sp>
      </p:grpSp>
      <p:pic>
        <p:nvPicPr>
          <p:cNvPr id="111" name="Google Shape;111;p14"/>
          <p:cNvPicPr preferRelativeResize="0"/>
          <p:nvPr/>
        </p:nvPicPr>
        <p:blipFill rotWithShape="1">
          <a:blip r:embed="rId3">
            <a:alphaModFix/>
          </a:blip>
          <a:srcRect b="25317" l="0" r="0" t="26587"/>
          <a:stretch/>
        </p:blipFill>
        <p:spPr>
          <a:xfrm>
            <a:off x="12354275" y="261475"/>
            <a:ext cx="1905000" cy="9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12617975" y="7648950"/>
            <a:ext cx="2012700" cy="5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5"/>
          <p:cNvSpPr txBox="1"/>
          <p:nvPr>
            <p:ph type="title"/>
          </p:nvPr>
        </p:nvSpPr>
        <p:spPr>
          <a:xfrm>
            <a:off x="498720" y="115120"/>
            <a:ext cx="13632900" cy="9165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from KWO?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3034250" y="2910825"/>
            <a:ext cx="86754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0" i="0" lang="en-US" sz="2500" u="none" cap="none" strike="noStrike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What is the valorisation potential of the available data using digital t</a:t>
            </a:r>
            <a:r>
              <a:rPr lang="en-US" sz="25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wins approach?</a:t>
            </a:r>
            <a:endParaRPr sz="25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t/>
            </a:r>
            <a:endParaRPr sz="25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lang="en-US" sz="25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How to implement a suitable digital architecture in KWO’s operation?</a:t>
            </a:r>
            <a:endParaRPr sz="25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676675" y="2180725"/>
            <a:ext cx="2185800" cy="3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00"/>
              <a:buFont typeface="Arial"/>
              <a:buNone/>
            </a:pPr>
            <a:r>
              <a:rPr b="0" i="0" lang="en-US" sz="25000" u="none" cap="none" strike="noStrike">
                <a:solidFill>
                  <a:srgbClr val="0097A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b="0" i="0" sz="25000" u="none" cap="none" strike="noStrike">
              <a:solidFill>
                <a:srgbClr val="0097A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/>
          <p:nvPr/>
        </p:nvSpPr>
        <p:spPr>
          <a:xfrm>
            <a:off x="6405801" y="5080873"/>
            <a:ext cx="111600" cy="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Inter Medium"/>
              <a:buNone/>
            </a:pPr>
            <a:r>
              <a:rPr b="0" i="0" lang="en-US" sz="75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YJ</a:t>
            </a:r>
            <a:endParaRPr b="0" i="0" sz="750" u="none" cap="none" strike="noStrike"/>
          </a:p>
        </p:txBody>
      </p:sp>
      <p:sp>
        <p:nvSpPr>
          <p:cNvPr id="129" name="Google Shape;129;p16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6280190" y="1283375"/>
            <a:ext cx="75564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rPr b="1"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Topics:</a:t>
            </a:r>
            <a:endParaRPr b="1"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t/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Introduction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b="1"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Modelling methods</a:t>
            </a:r>
            <a:endParaRPr b="1"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Use case &amp; data Engineering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2200"/>
              <a:buFont typeface="Inter"/>
              <a:buAutoNum type="arabicPeriod"/>
            </a:pPr>
            <a:r>
              <a:rPr lang="en-US" sz="2200">
                <a:solidFill>
                  <a:srgbClr val="4D5280"/>
                </a:solidFill>
                <a:latin typeface="Inter"/>
                <a:ea typeface="Inter"/>
                <a:cs typeface="Inter"/>
                <a:sym typeface="Inter"/>
              </a:rPr>
              <a:t>Conclusions</a:t>
            </a:r>
            <a:endParaRPr sz="220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D5280"/>
              </a:buClr>
              <a:buSzPts val="1750"/>
              <a:buFont typeface="Inter"/>
              <a:buNone/>
            </a:pPr>
            <a:r>
              <a:t/>
            </a:r>
            <a:endParaRPr sz="1750">
              <a:solidFill>
                <a:srgbClr val="4D528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/>
          <p:nvPr/>
        </p:nvSpPr>
        <p:spPr>
          <a:xfrm>
            <a:off x="12617975" y="7648950"/>
            <a:ext cx="2012700" cy="5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7929842" y="5428625"/>
            <a:ext cx="80190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30475" spcFirstLastPara="1" rIns="30475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1800"/>
          </a:p>
        </p:txBody>
      </p:sp>
      <p:sp>
        <p:nvSpPr>
          <p:cNvPr id="138" name="Google Shape;138;p17"/>
          <p:cNvSpPr/>
          <p:nvPr/>
        </p:nvSpPr>
        <p:spPr>
          <a:xfrm>
            <a:off x="2228047" y="2773800"/>
            <a:ext cx="8338032" cy="2199953"/>
          </a:xfrm>
          <a:custGeom>
            <a:rect b="b" l="l" r="r" t="t"/>
            <a:pathLst>
              <a:path extrusionOk="0" h="21271" w="21600">
                <a:moveTo>
                  <a:pt x="0" y="19873"/>
                </a:moveTo>
                <a:cubicBezTo>
                  <a:pt x="1319" y="19925"/>
                  <a:pt x="2225" y="19729"/>
                  <a:pt x="3058" y="19490"/>
                </a:cubicBezTo>
                <a:cubicBezTo>
                  <a:pt x="3623" y="19328"/>
                  <a:pt x="4120" y="19068"/>
                  <a:pt x="4792" y="18231"/>
                </a:cubicBezTo>
                <a:cubicBezTo>
                  <a:pt x="6227" y="16445"/>
                  <a:pt x="7837" y="11903"/>
                  <a:pt x="9382" y="12540"/>
                </a:cubicBezTo>
                <a:cubicBezTo>
                  <a:pt x="10926" y="13177"/>
                  <a:pt x="12745" y="20902"/>
                  <a:pt x="14045" y="21250"/>
                </a:cubicBezTo>
                <a:cubicBezTo>
                  <a:pt x="15353" y="21600"/>
                  <a:pt x="16261" y="17470"/>
                  <a:pt x="17233" y="14303"/>
                </a:cubicBezTo>
                <a:cubicBezTo>
                  <a:pt x="17629" y="13011"/>
                  <a:pt x="18029" y="11738"/>
                  <a:pt x="18430" y="10481"/>
                </a:cubicBezTo>
                <a:cubicBezTo>
                  <a:pt x="18845" y="9183"/>
                  <a:pt x="19264" y="7900"/>
                  <a:pt x="19671" y="6549"/>
                </a:cubicBezTo>
                <a:cubicBezTo>
                  <a:pt x="20322" y="4394"/>
                  <a:pt x="20945" y="2070"/>
                  <a:pt x="21600" y="0"/>
                </a:cubicBezTo>
              </a:path>
            </a:pathLst>
          </a:custGeom>
          <a:noFill/>
          <a:ln cap="flat" cmpd="sng" w="53975">
            <a:solidFill>
              <a:srgbClr val="1A24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450" lIns="27450" spcFirstLastPara="1" rIns="27450" wrap="square" tIns="27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7"/>
          <p:cNvGrpSpPr/>
          <p:nvPr/>
        </p:nvGrpSpPr>
        <p:grpSpPr>
          <a:xfrm>
            <a:off x="2218344" y="3813504"/>
            <a:ext cx="11645539" cy="1333087"/>
            <a:chOff x="1501925" y="2797156"/>
            <a:chExt cx="7884590" cy="902564"/>
          </a:xfrm>
        </p:grpSpPr>
        <p:cxnSp>
          <p:nvCxnSpPr>
            <p:cNvPr id="140" name="Google Shape;140;p17"/>
            <p:cNvCxnSpPr/>
            <p:nvPr/>
          </p:nvCxnSpPr>
          <p:spPr>
            <a:xfrm>
              <a:off x="7182931" y="2899641"/>
              <a:ext cx="0" cy="276000"/>
            </a:xfrm>
            <a:prstGeom prst="straightConnector1">
              <a:avLst/>
            </a:prstGeom>
            <a:noFill/>
            <a:ln cap="flat" cmpd="sng" w="19050">
              <a:solidFill>
                <a:srgbClr val="57AE7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41" name="Google Shape;141;p17"/>
            <p:cNvSpPr txBox="1"/>
            <p:nvPr/>
          </p:nvSpPr>
          <p:spPr>
            <a:xfrm>
              <a:off x="7266115" y="2896096"/>
              <a:ext cx="2120400" cy="3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00" lIns="54800" spcFirstLastPara="1" rIns="54800" wrap="square" tIns="54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7AE7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Predicated area</a:t>
              </a:r>
              <a:endParaRPr sz="1800">
                <a:solidFill>
                  <a:srgbClr val="57AE7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1517538" y="2797156"/>
              <a:ext cx="5559678" cy="687967"/>
            </a:xfrm>
            <a:custGeom>
              <a:rect b="b" l="l" r="r" t="t"/>
              <a:pathLst>
                <a:path extrusionOk="0" h="20306" w="21600">
                  <a:moveTo>
                    <a:pt x="0" y="16415"/>
                  </a:moveTo>
                  <a:cubicBezTo>
                    <a:pt x="2457" y="16235"/>
                    <a:pt x="4899" y="13119"/>
                    <a:pt x="7257" y="7155"/>
                  </a:cubicBezTo>
                  <a:cubicBezTo>
                    <a:pt x="7707" y="6017"/>
                    <a:pt x="8156" y="4785"/>
                    <a:pt x="8623" y="4405"/>
                  </a:cubicBezTo>
                  <a:cubicBezTo>
                    <a:pt x="9730" y="3505"/>
                    <a:pt x="10824" y="7570"/>
                    <a:pt x="11837" y="12042"/>
                  </a:cubicBezTo>
                  <a:cubicBezTo>
                    <a:pt x="12347" y="14296"/>
                    <a:pt x="12918" y="16815"/>
                    <a:pt x="13508" y="18396"/>
                  </a:cubicBezTo>
                  <a:cubicBezTo>
                    <a:pt x="14320" y="20573"/>
                    <a:pt x="15162" y="20967"/>
                    <a:pt x="15880" y="19176"/>
                  </a:cubicBezTo>
                  <a:cubicBezTo>
                    <a:pt x="16736" y="17040"/>
                    <a:pt x="17437" y="12219"/>
                    <a:pt x="18159" y="7823"/>
                  </a:cubicBezTo>
                  <a:cubicBezTo>
                    <a:pt x="18688" y="4605"/>
                    <a:pt x="19270" y="1649"/>
                    <a:pt x="19846" y="522"/>
                  </a:cubicBezTo>
                  <a:cubicBezTo>
                    <a:pt x="20436" y="-633"/>
                    <a:pt x="20999" y="105"/>
                    <a:pt x="21531" y="2978"/>
                  </a:cubicBezTo>
                  <a:cubicBezTo>
                    <a:pt x="21561" y="3139"/>
                    <a:pt x="21596" y="3137"/>
                    <a:pt x="21600" y="2908"/>
                  </a:cubicBezTo>
                </a:path>
              </a:pathLst>
            </a:custGeom>
            <a:noFill/>
            <a:ln cap="flat" cmpd="sng" w="25400">
              <a:solidFill>
                <a:srgbClr val="54AF77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27450" lIns="27450" spcFirstLastPara="1" rIns="27450" wrap="square" tIns="27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1501925" y="3033125"/>
              <a:ext cx="5575338" cy="666595"/>
            </a:xfrm>
            <a:custGeom>
              <a:rect b="b" l="l" r="r" t="t"/>
              <a:pathLst>
                <a:path extrusionOk="0" h="20306" w="21600">
                  <a:moveTo>
                    <a:pt x="0" y="16644"/>
                  </a:moveTo>
                  <a:cubicBezTo>
                    <a:pt x="2452" y="16302"/>
                    <a:pt x="4888" y="13110"/>
                    <a:pt x="7242" y="7155"/>
                  </a:cubicBezTo>
                  <a:cubicBezTo>
                    <a:pt x="7692" y="6015"/>
                    <a:pt x="8142" y="4785"/>
                    <a:pt x="8609" y="4405"/>
                  </a:cubicBezTo>
                  <a:cubicBezTo>
                    <a:pt x="9718" y="3506"/>
                    <a:pt x="10813" y="7570"/>
                    <a:pt x="11826" y="12042"/>
                  </a:cubicBezTo>
                  <a:cubicBezTo>
                    <a:pt x="12337" y="14296"/>
                    <a:pt x="12909" y="16815"/>
                    <a:pt x="13500" y="18396"/>
                  </a:cubicBezTo>
                  <a:cubicBezTo>
                    <a:pt x="14313" y="20573"/>
                    <a:pt x="15156" y="20967"/>
                    <a:pt x="15874" y="19176"/>
                  </a:cubicBezTo>
                  <a:cubicBezTo>
                    <a:pt x="16730" y="17040"/>
                    <a:pt x="17432" y="12219"/>
                    <a:pt x="18156" y="7823"/>
                  </a:cubicBezTo>
                  <a:cubicBezTo>
                    <a:pt x="18685" y="4605"/>
                    <a:pt x="19267" y="1649"/>
                    <a:pt x="19844" y="522"/>
                  </a:cubicBezTo>
                  <a:cubicBezTo>
                    <a:pt x="20435" y="-633"/>
                    <a:pt x="20998" y="105"/>
                    <a:pt x="21531" y="2978"/>
                  </a:cubicBezTo>
                  <a:cubicBezTo>
                    <a:pt x="21561" y="3139"/>
                    <a:pt x="21596" y="3137"/>
                    <a:pt x="21600" y="2908"/>
                  </a:cubicBezTo>
                </a:path>
              </a:pathLst>
            </a:custGeom>
            <a:noFill/>
            <a:ln cap="flat" cmpd="sng" w="25400">
              <a:solidFill>
                <a:srgbClr val="54AF77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27450" lIns="27450" spcFirstLastPara="1" rIns="27450" wrap="square" tIns="27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7"/>
          <p:cNvGrpSpPr/>
          <p:nvPr/>
        </p:nvGrpSpPr>
        <p:grpSpPr>
          <a:xfrm>
            <a:off x="8862326" y="5440646"/>
            <a:ext cx="3131831" cy="1090026"/>
            <a:chOff x="5431537" y="2085341"/>
            <a:chExt cx="2120400" cy="738000"/>
          </a:xfrm>
        </p:grpSpPr>
        <p:cxnSp>
          <p:nvCxnSpPr>
            <p:cNvPr id="145" name="Google Shape;145;p17"/>
            <p:cNvCxnSpPr/>
            <p:nvPr/>
          </p:nvCxnSpPr>
          <p:spPr>
            <a:xfrm rot="10800000">
              <a:off x="5468923" y="2793615"/>
              <a:ext cx="1296300" cy="0"/>
            </a:xfrm>
            <a:prstGeom prst="straightConnector1">
              <a:avLst/>
            </a:prstGeom>
            <a:noFill/>
            <a:ln cap="flat" cmpd="sng" w="19050">
              <a:solidFill>
                <a:srgbClr val="57AE7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46" name="Google Shape;146;p17"/>
            <p:cNvSpPr txBox="1"/>
            <p:nvPr/>
          </p:nvSpPr>
          <p:spPr>
            <a:xfrm>
              <a:off x="5431537" y="2085341"/>
              <a:ext cx="2120400" cy="7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00" lIns="54800" spcFirstLastPara="1" rIns="54800" wrap="square" tIns="54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7AE7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Early detection</a:t>
              </a:r>
              <a:endParaRPr sz="18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47" name="Google Shape;147;p17"/>
          <p:cNvSpPr/>
          <p:nvPr/>
        </p:nvSpPr>
        <p:spPr>
          <a:xfrm>
            <a:off x="2062181" y="3316565"/>
            <a:ext cx="3124800" cy="3643200"/>
          </a:xfrm>
          <a:prstGeom prst="rect">
            <a:avLst/>
          </a:prstGeom>
          <a:solidFill>
            <a:srgbClr val="DDDDDD">
              <a:alpha val="43530"/>
            </a:srgbClr>
          </a:solidFill>
          <a:ln>
            <a:noFill/>
          </a:ln>
        </p:spPr>
        <p:txBody>
          <a:bodyPr anchorCtr="0" anchor="ctr" bIns="27450" lIns="27450" spcFirstLastPara="1" rIns="27450" wrap="square" tIns="27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/>
          <p:nvPr/>
        </p:nvSpPr>
        <p:spPr>
          <a:xfrm rot="-5400000">
            <a:off x="6513640" y="4926682"/>
            <a:ext cx="3643200" cy="423000"/>
          </a:xfrm>
          <a:prstGeom prst="rect">
            <a:avLst/>
          </a:prstGeom>
          <a:solidFill>
            <a:srgbClr val="44A1BB">
              <a:alpha val="54509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Anomaly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9" name="Google Shape;149;p17"/>
          <p:cNvCxnSpPr/>
          <p:nvPr/>
        </p:nvCxnSpPr>
        <p:spPr>
          <a:xfrm>
            <a:off x="2062129" y="7026167"/>
            <a:ext cx="11076900" cy="0"/>
          </a:xfrm>
          <a:prstGeom prst="straightConnector1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0" name="Google Shape;150;p17"/>
          <p:cNvCxnSpPr/>
          <p:nvPr/>
        </p:nvCxnSpPr>
        <p:spPr>
          <a:xfrm rot="10800000">
            <a:off x="1998988" y="2037467"/>
            <a:ext cx="0" cy="4988700"/>
          </a:xfrm>
          <a:prstGeom prst="straightConnector1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1" name="Google Shape;151;p17"/>
          <p:cNvSpPr txBox="1"/>
          <p:nvPr/>
        </p:nvSpPr>
        <p:spPr>
          <a:xfrm>
            <a:off x="557209" y="2016866"/>
            <a:ext cx="15714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54800" spcFirstLastPara="1" rIns="54800" wrap="square" tIns="54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3838"/>
                </a:solidFill>
                <a:latin typeface="Poppins Light"/>
                <a:ea typeface="Poppins Light"/>
                <a:cs typeface="Poppins Light"/>
                <a:sym typeface="Poppins Light"/>
              </a:rPr>
              <a:t>Parameters</a:t>
            </a:r>
            <a:endParaRPr sz="1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2062129" y="1989845"/>
            <a:ext cx="11067000" cy="1150200"/>
          </a:xfrm>
          <a:prstGeom prst="rect">
            <a:avLst/>
          </a:prstGeom>
          <a:solidFill>
            <a:schemeClr val="accent2">
              <a:alpha val="22750"/>
            </a:schemeClr>
          </a:solidFill>
          <a:ln>
            <a:noFill/>
          </a:ln>
        </p:spPr>
        <p:txBody>
          <a:bodyPr anchorCtr="0" anchor="ctr" bIns="54850" lIns="109725" spcFirstLastPara="1" rIns="109725" wrap="square" tIns="54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17"/>
          <p:cNvGrpSpPr/>
          <p:nvPr/>
        </p:nvGrpSpPr>
        <p:grpSpPr>
          <a:xfrm>
            <a:off x="10086967" y="2898563"/>
            <a:ext cx="3846737" cy="434880"/>
            <a:chOff x="8484636" y="2125556"/>
            <a:chExt cx="3205614" cy="362400"/>
          </a:xfrm>
        </p:grpSpPr>
        <p:sp>
          <p:nvSpPr>
            <p:cNvPr id="154" name="Google Shape;154;p17"/>
            <p:cNvSpPr txBox="1"/>
            <p:nvPr/>
          </p:nvSpPr>
          <p:spPr>
            <a:xfrm>
              <a:off x="8768550" y="2125556"/>
              <a:ext cx="2921700" cy="36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00" lIns="54800" spcFirstLastPara="1" rIns="54800" wrap="square" tIns="54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A383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Alarm</a:t>
              </a:r>
              <a:endParaRPr sz="1800">
                <a:solidFill>
                  <a:srgbClr val="3A3838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8484636" y="2190202"/>
              <a:ext cx="214500" cy="217500"/>
            </a:xfrm>
            <a:prstGeom prst="ellipse">
              <a:avLst/>
            </a:prstGeom>
            <a:solidFill>
              <a:srgbClr val="EE220C"/>
            </a:solidFill>
            <a:ln>
              <a:noFill/>
            </a:ln>
          </p:spPr>
          <p:txBody>
            <a:bodyPr anchorCtr="0" anchor="ctr" bIns="27450" lIns="27450" spcFirstLastPara="1" rIns="27450" wrap="square" tIns="27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7"/>
          <p:cNvSpPr txBox="1"/>
          <p:nvPr/>
        </p:nvSpPr>
        <p:spPr>
          <a:xfrm>
            <a:off x="2228047" y="2105230"/>
            <a:ext cx="45306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Classic CMS</a:t>
            </a:r>
            <a:endParaRPr sz="1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2417280" y="5258760"/>
            <a:ext cx="23817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oppins Light"/>
                <a:ea typeface="Poppins Light"/>
                <a:cs typeface="Poppins Light"/>
                <a:sym typeface="Poppins Light"/>
              </a:rPr>
              <a:t>Enhanced dataset</a:t>
            </a:r>
            <a:endParaRPr sz="1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865" y="5980020"/>
            <a:ext cx="2634500" cy="233611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/>
          <p:nvPr>
            <p:ph type="title"/>
          </p:nvPr>
        </p:nvSpPr>
        <p:spPr>
          <a:xfrm>
            <a:off x="498720" y="115120"/>
            <a:ext cx="13632900" cy="9165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Early detection of anomalies with digital twins</a:t>
            </a:r>
            <a:endParaRPr/>
          </a:p>
        </p:txBody>
      </p:sp>
      <p:sp>
        <p:nvSpPr>
          <p:cNvPr id="160" name="Google Shape;160;p17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/>
        </p:nvSpPr>
        <p:spPr>
          <a:xfrm>
            <a:off x="7929842" y="4133225"/>
            <a:ext cx="80190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30475" spcFirstLastPara="1" rIns="30475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1800"/>
          </a:p>
        </p:txBody>
      </p:sp>
      <p:sp>
        <p:nvSpPr>
          <p:cNvPr id="167" name="Google Shape;167;p18"/>
          <p:cNvSpPr/>
          <p:nvPr/>
        </p:nvSpPr>
        <p:spPr>
          <a:xfrm>
            <a:off x="2228047" y="1478400"/>
            <a:ext cx="8338032" cy="2199953"/>
          </a:xfrm>
          <a:custGeom>
            <a:rect b="b" l="l" r="r" t="t"/>
            <a:pathLst>
              <a:path extrusionOk="0" h="21271" w="21600">
                <a:moveTo>
                  <a:pt x="0" y="19873"/>
                </a:moveTo>
                <a:cubicBezTo>
                  <a:pt x="1319" y="19925"/>
                  <a:pt x="2225" y="19729"/>
                  <a:pt x="3058" y="19490"/>
                </a:cubicBezTo>
                <a:cubicBezTo>
                  <a:pt x="3623" y="19328"/>
                  <a:pt x="4120" y="19068"/>
                  <a:pt x="4792" y="18231"/>
                </a:cubicBezTo>
                <a:cubicBezTo>
                  <a:pt x="6227" y="16445"/>
                  <a:pt x="7837" y="11903"/>
                  <a:pt x="9382" y="12540"/>
                </a:cubicBezTo>
                <a:cubicBezTo>
                  <a:pt x="10926" y="13177"/>
                  <a:pt x="12745" y="20902"/>
                  <a:pt x="14045" y="21250"/>
                </a:cubicBezTo>
                <a:cubicBezTo>
                  <a:pt x="15353" y="21600"/>
                  <a:pt x="16261" y="17470"/>
                  <a:pt x="17233" y="14303"/>
                </a:cubicBezTo>
                <a:cubicBezTo>
                  <a:pt x="17629" y="13011"/>
                  <a:pt x="18029" y="11738"/>
                  <a:pt x="18430" y="10481"/>
                </a:cubicBezTo>
                <a:cubicBezTo>
                  <a:pt x="18845" y="9183"/>
                  <a:pt x="19264" y="7900"/>
                  <a:pt x="19671" y="6549"/>
                </a:cubicBezTo>
                <a:cubicBezTo>
                  <a:pt x="20322" y="4394"/>
                  <a:pt x="20945" y="2070"/>
                  <a:pt x="21600" y="0"/>
                </a:cubicBezTo>
              </a:path>
            </a:pathLst>
          </a:custGeom>
          <a:noFill/>
          <a:ln cap="flat" cmpd="sng" w="19050">
            <a:solidFill>
              <a:srgbClr val="1A24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450" lIns="27450" spcFirstLastPara="1" rIns="27450" wrap="square" tIns="27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2062193" y="2021080"/>
            <a:ext cx="2007300" cy="3643200"/>
          </a:xfrm>
          <a:prstGeom prst="rect">
            <a:avLst/>
          </a:prstGeom>
          <a:solidFill>
            <a:srgbClr val="DDDDDD">
              <a:alpha val="43530"/>
            </a:srgbClr>
          </a:solidFill>
          <a:ln>
            <a:noFill/>
          </a:ln>
        </p:spPr>
        <p:txBody>
          <a:bodyPr anchorCtr="0" anchor="ctr" bIns="27450" lIns="27450" spcFirstLastPara="1" rIns="27450" wrap="square" tIns="27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18"/>
          <p:cNvCxnSpPr/>
          <p:nvPr/>
        </p:nvCxnSpPr>
        <p:spPr>
          <a:xfrm>
            <a:off x="2062129" y="5730767"/>
            <a:ext cx="8967000" cy="0"/>
          </a:xfrm>
          <a:prstGeom prst="straightConnector1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0" name="Google Shape;170;p18"/>
          <p:cNvCxnSpPr/>
          <p:nvPr/>
        </p:nvCxnSpPr>
        <p:spPr>
          <a:xfrm rot="10800000">
            <a:off x="1998988" y="1834967"/>
            <a:ext cx="0" cy="3895800"/>
          </a:xfrm>
          <a:prstGeom prst="straightConnector1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1" name="Google Shape;171;p18"/>
          <p:cNvSpPr txBox="1"/>
          <p:nvPr/>
        </p:nvSpPr>
        <p:spPr>
          <a:xfrm>
            <a:off x="10731762" y="2664123"/>
            <a:ext cx="3132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00" lIns="54800" spcFirstLastPara="1" rIns="54800" wrap="square" tIns="54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7AE7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Predicted area</a:t>
            </a:r>
            <a:endParaRPr sz="1600">
              <a:solidFill>
                <a:srgbClr val="57AE7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2241344" y="2517992"/>
            <a:ext cx="8211456" cy="1016112"/>
          </a:xfrm>
          <a:custGeom>
            <a:rect b="b" l="l" r="r" t="t"/>
            <a:pathLst>
              <a:path extrusionOk="0" h="20306" w="21600">
                <a:moveTo>
                  <a:pt x="0" y="16415"/>
                </a:moveTo>
                <a:cubicBezTo>
                  <a:pt x="2457" y="16235"/>
                  <a:pt x="4899" y="13119"/>
                  <a:pt x="7257" y="7155"/>
                </a:cubicBezTo>
                <a:cubicBezTo>
                  <a:pt x="7707" y="6017"/>
                  <a:pt x="8156" y="4785"/>
                  <a:pt x="8623" y="4405"/>
                </a:cubicBezTo>
                <a:cubicBezTo>
                  <a:pt x="9730" y="3505"/>
                  <a:pt x="10824" y="7570"/>
                  <a:pt x="11837" y="12042"/>
                </a:cubicBezTo>
                <a:cubicBezTo>
                  <a:pt x="12347" y="14296"/>
                  <a:pt x="12918" y="16815"/>
                  <a:pt x="13508" y="18396"/>
                </a:cubicBezTo>
                <a:cubicBezTo>
                  <a:pt x="14320" y="20573"/>
                  <a:pt x="15162" y="20967"/>
                  <a:pt x="15880" y="19176"/>
                </a:cubicBezTo>
                <a:cubicBezTo>
                  <a:pt x="16736" y="17040"/>
                  <a:pt x="17437" y="12219"/>
                  <a:pt x="18159" y="7823"/>
                </a:cubicBezTo>
                <a:cubicBezTo>
                  <a:pt x="18688" y="4605"/>
                  <a:pt x="19270" y="1649"/>
                  <a:pt x="19846" y="522"/>
                </a:cubicBezTo>
                <a:cubicBezTo>
                  <a:pt x="20436" y="-633"/>
                  <a:pt x="20999" y="105"/>
                  <a:pt x="21531" y="2978"/>
                </a:cubicBezTo>
                <a:cubicBezTo>
                  <a:pt x="21561" y="3139"/>
                  <a:pt x="21596" y="3137"/>
                  <a:pt x="21600" y="2908"/>
                </a:cubicBezTo>
              </a:path>
            </a:pathLst>
          </a:custGeom>
          <a:noFill/>
          <a:ln cap="flat" cmpd="sng" w="25400">
            <a:solidFill>
              <a:srgbClr val="54AF7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50" lIns="27450" spcFirstLastPara="1" rIns="27450" wrap="square" tIns="27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2218284" y="2866509"/>
            <a:ext cx="8234514" cy="984536"/>
          </a:xfrm>
          <a:custGeom>
            <a:rect b="b" l="l" r="r" t="t"/>
            <a:pathLst>
              <a:path extrusionOk="0" h="20306" w="21600">
                <a:moveTo>
                  <a:pt x="0" y="16644"/>
                </a:moveTo>
                <a:cubicBezTo>
                  <a:pt x="2452" y="16302"/>
                  <a:pt x="4888" y="13110"/>
                  <a:pt x="7242" y="7155"/>
                </a:cubicBezTo>
                <a:cubicBezTo>
                  <a:pt x="7692" y="6015"/>
                  <a:pt x="8142" y="4785"/>
                  <a:pt x="8609" y="4405"/>
                </a:cubicBezTo>
                <a:cubicBezTo>
                  <a:pt x="9718" y="3506"/>
                  <a:pt x="10813" y="7570"/>
                  <a:pt x="11826" y="12042"/>
                </a:cubicBezTo>
                <a:cubicBezTo>
                  <a:pt x="12337" y="14296"/>
                  <a:pt x="12909" y="16815"/>
                  <a:pt x="13500" y="18396"/>
                </a:cubicBezTo>
                <a:cubicBezTo>
                  <a:pt x="14313" y="20573"/>
                  <a:pt x="15156" y="20967"/>
                  <a:pt x="15874" y="19176"/>
                </a:cubicBezTo>
                <a:cubicBezTo>
                  <a:pt x="16730" y="17040"/>
                  <a:pt x="17432" y="12219"/>
                  <a:pt x="18156" y="7823"/>
                </a:cubicBezTo>
                <a:cubicBezTo>
                  <a:pt x="18685" y="4605"/>
                  <a:pt x="19267" y="1649"/>
                  <a:pt x="19844" y="522"/>
                </a:cubicBezTo>
                <a:cubicBezTo>
                  <a:pt x="20435" y="-633"/>
                  <a:pt x="20998" y="105"/>
                  <a:pt x="21531" y="2978"/>
                </a:cubicBezTo>
                <a:cubicBezTo>
                  <a:pt x="21561" y="3139"/>
                  <a:pt x="21596" y="3137"/>
                  <a:pt x="21600" y="2908"/>
                </a:cubicBezTo>
              </a:path>
            </a:pathLst>
          </a:custGeom>
          <a:noFill/>
          <a:ln cap="flat" cmpd="sng" w="25400">
            <a:solidFill>
              <a:srgbClr val="54AF7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7450" lIns="27450" spcFirstLastPara="1" rIns="27450" wrap="square" tIns="27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18"/>
          <p:cNvCxnSpPr/>
          <p:nvPr/>
        </p:nvCxnSpPr>
        <p:spPr>
          <a:xfrm rot="10800000">
            <a:off x="2009368" y="6029282"/>
            <a:ext cx="0" cy="1314600"/>
          </a:xfrm>
          <a:prstGeom prst="straightConnector1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5" name="Google Shape;175;p18"/>
          <p:cNvSpPr/>
          <p:nvPr/>
        </p:nvSpPr>
        <p:spPr>
          <a:xfrm>
            <a:off x="2060895" y="6542145"/>
            <a:ext cx="9022200" cy="387300"/>
          </a:xfrm>
          <a:prstGeom prst="rect">
            <a:avLst/>
          </a:prstGeom>
          <a:solidFill>
            <a:srgbClr val="70AD47">
              <a:alpha val="37250"/>
            </a:srgbClr>
          </a:solidFill>
          <a:ln>
            <a:noFill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1493655" y="6335055"/>
            <a:ext cx="423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54850" spcFirstLastPara="1" rIns="54850" wrap="square" tIns="54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+1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1534845" y="6777660"/>
            <a:ext cx="423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54850" spcFirstLastPara="1" rIns="54850" wrap="square" tIns="54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-1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8" name="Google Shape;178;p18"/>
          <p:cNvCxnSpPr/>
          <p:nvPr/>
        </p:nvCxnSpPr>
        <p:spPr>
          <a:xfrm>
            <a:off x="3861690" y="2967585"/>
            <a:ext cx="0" cy="42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18"/>
          <p:cNvCxnSpPr/>
          <p:nvPr/>
        </p:nvCxnSpPr>
        <p:spPr>
          <a:xfrm>
            <a:off x="5485703" y="2967585"/>
            <a:ext cx="0" cy="42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18"/>
          <p:cNvCxnSpPr/>
          <p:nvPr/>
        </p:nvCxnSpPr>
        <p:spPr>
          <a:xfrm>
            <a:off x="8733728" y="2967585"/>
            <a:ext cx="0" cy="42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18"/>
          <p:cNvCxnSpPr/>
          <p:nvPr/>
        </p:nvCxnSpPr>
        <p:spPr>
          <a:xfrm>
            <a:off x="7109715" y="2967585"/>
            <a:ext cx="0" cy="42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18"/>
          <p:cNvCxnSpPr/>
          <p:nvPr/>
        </p:nvCxnSpPr>
        <p:spPr>
          <a:xfrm>
            <a:off x="10357740" y="2967585"/>
            <a:ext cx="0" cy="42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18"/>
          <p:cNvSpPr/>
          <p:nvPr/>
        </p:nvSpPr>
        <p:spPr>
          <a:xfrm>
            <a:off x="2258985" y="1806075"/>
            <a:ext cx="7698375" cy="1994745"/>
          </a:xfrm>
          <a:custGeom>
            <a:rect b="b" l="l" r="r" t="t"/>
            <a:pathLst>
              <a:path extrusionOk="0" h="132983" w="513225">
                <a:moveTo>
                  <a:pt x="0" y="115250"/>
                </a:moveTo>
                <a:cubicBezTo>
                  <a:pt x="901" y="112149"/>
                  <a:pt x="2702" y="93741"/>
                  <a:pt x="5403" y="96642"/>
                </a:cubicBezTo>
                <a:cubicBezTo>
                  <a:pt x="8104" y="99543"/>
                  <a:pt x="13106" y="130057"/>
                  <a:pt x="16207" y="132658"/>
                </a:cubicBezTo>
                <a:cubicBezTo>
                  <a:pt x="19308" y="135259"/>
                  <a:pt x="20710" y="112949"/>
                  <a:pt x="24011" y="112249"/>
                </a:cubicBezTo>
                <a:cubicBezTo>
                  <a:pt x="27313" y="111549"/>
                  <a:pt x="33015" y="131658"/>
                  <a:pt x="36016" y="128456"/>
                </a:cubicBezTo>
                <a:cubicBezTo>
                  <a:pt x="39017" y="125255"/>
                  <a:pt x="39618" y="92740"/>
                  <a:pt x="42019" y="93040"/>
                </a:cubicBezTo>
                <a:cubicBezTo>
                  <a:pt x="44420" y="93340"/>
                  <a:pt x="47721" y="128956"/>
                  <a:pt x="50422" y="130257"/>
                </a:cubicBezTo>
                <a:cubicBezTo>
                  <a:pt x="53123" y="131558"/>
                  <a:pt x="55425" y="101644"/>
                  <a:pt x="58226" y="100844"/>
                </a:cubicBezTo>
                <a:cubicBezTo>
                  <a:pt x="61027" y="100044"/>
                  <a:pt x="64329" y="127356"/>
                  <a:pt x="67230" y="125455"/>
                </a:cubicBezTo>
                <a:cubicBezTo>
                  <a:pt x="70131" y="123554"/>
                  <a:pt x="72232" y="90239"/>
                  <a:pt x="75633" y="89439"/>
                </a:cubicBezTo>
                <a:cubicBezTo>
                  <a:pt x="79035" y="88639"/>
                  <a:pt x="84538" y="118852"/>
                  <a:pt x="87639" y="120653"/>
                </a:cubicBezTo>
                <a:cubicBezTo>
                  <a:pt x="90740" y="122454"/>
                  <a:pt x="91140" y="101245"/>
                  <a:pt x="94241" y="100244"/>
                </a:cubicBezTo>
                <a:cubicBezTo>
                  <a:pt x="97342" y="99244"/>
                  <a:pt x="101145" y="116251"/>
                  <a:pt x="106247" y="114650"/>
                </a:cubicBezTo>
                <a:cubicBezTo>
                  <a:pt x="111349" y="113049"/>
                  <a:pt x="119453" y="91039"/>
                  <a:pt x="124855" y="90639"/>
                </a:cubicBezTo>
                <a:cubicBezTo>
                  <a:pt x="130257" y="90239"/>
                  <a:pt x="135160" y="113149"/>
                  <a:pt x="138661" y="112249"/>
                </a:cubicBezTo>
                <a:cubicBezTo>
                  <a:pt x="142163" y="111349"/>
                  <a:pt x="142162" y="87738"/>
                  <a:pt x="145864" y="85237"/>
                </a:cubicBezTo>
                <a:cubicBezTo>
                  <a:pt x="149566" y="82736"/>
                  <a:pt x="157670" y="99643"/>
                  <a:pt x="160871" y="97242"/>
                </a:cubicBezTo>
                <a:cubicBezTo>
                  <a:pt x="164072" y="94841"/>
                  <a:pt x="162571" y="69030"/>
                  <a:pt x="165072" y="70831"/>
                </a:cubicBezTo>
                <a:cubicBezTo>
                  <a:pt x="167573" y="72632"/>
                  <a:pt x="173076" y="106346"/>
                  <a:pt x="175877" y="108047"/>
                </a:cubicBezTo>
                <a:cubicBezTo>
                  <a:pt x="178678" y="109748"/>
                  <a:pt x="180079" y="83136"/>
                  <a:pt x="181880" y="81035"/>
                </a:cubicBezTo>
                <a:cubicBezTo>
                  <a:pt x="183681" y="78934"/>
                  <a:pt x="184581" y="98542"/>
                  <a:pt x="186682" y="95441"/>
                </a:cubicBezTo>
                <a:cubicBezTo>
                  <a:pt x="188783" y="92340"/>
                  <a:pt x="191884" y="62727"/>
                  <a:pt x="194485" y="62427"/>
                </a:cubicBezTo>
                <a:cubicBezTo>
                  <a:pt x="197086" y="62127"/>
                  <a:pt x="200288" y="91440"/>
                  <a:pt x="202289" y="93641"/>
                </a:cubicBezTo>
                <a:cubicBezTo>
                  <a:pt x="204290" y="95842"/>
                  <a:pt x="204890" y="76233"/>
                  <a:pt x="206491" y="75633"/>
                </a:cubicBezTo>
                <a:cubicBezTo>
                  <a:pt x="208092" y="75033"/>
                  <a:pt x="209292" y="93241"/>
                  <a:pt x="211893" y="90039"/>
                </a:cubicBezTo>
                <a:cubicBezTo>
                  <a:pt x="214494" y="86838"/>
                  <a:pt x="218195" y="56224"/>
                  <a:pt x="222097" y="56424"/>
                </a:cubicBezTo>
                <a:cubicBezTo>
                  <a:pt x="225999" y="56624"/>
                  <a:pt x="230601" y="90740"/>
                  <a:pt x="235303" y="91240"/>
                </a:cubicBezTo>
                <a:cubicBezTo>
                  <a:pt x="240005" y="91740"/>
                  <a:pt x="246108" y="60827"/>
                  <a:pt x="250310" y="59426"/>
                </a:cubicBezTo>
                <a:cubicBezTo>
                  <a:pt x="254512" y="58025"/>
                  <a:pt x="256913" y="81335"/>
                  <a:pt x="260514" y="82836"/>
                </a:cubicBezTo>
                <a:cubicBezTo>
                  <a:pt x="264116" y="84337"/>
                  <a:pt x="269618" y="67830"/>
                  <a:pt x="271919" y="68430"/>
                </a:cubicBezTo>
                <a:cubicBezTo>
                  <a:pt x="274220" y="69030"/>
                  <a:pt x="272419" y="87639"/>
                  <a:pt x="274320" y="86438"/>
                </a:cubicBezTo>
                <a:cubicBezTo>
                  <a:pt x="276221" y="85238"/>
                  <a:pt x="280423" y="58626"/>
                  <a:pt x="283324" y="61227"/>
                </a:cubicBezTo>
                <a:cubicBezTo>
                  <a:pt x="286225" y="63828"/>
                  <a:pt x="288927" y="97942"/>
                  <a:pt x="291728" y="102044"/>
                </a:cubicBezTo>
                <a:cubicBezTo>
                  <a:pt x="294529" y="106146"/>
                  <a:pt x="297430" y="85137"/>
                  <a:pt x="300131" y="85837"/>
                </a:cubicBezTo>
                <a:cubicBezTo>
                  <a:pt x="302832" y="86537"/>
                  <a:pt x="305834" y="105546"/>
                  <a:pt x="307935" y="106246"/>
                </a:cubicBezTo>
                <a:cubicBezTo>
                  <a:pt x="310036" y="106946"/>
                  <a:pt x="311336" y="88738"/>
                  <a:pt x="312737" y="90039"/>
                </a:cubicBezTo>
                <a:cubicBezTo>
                  <a:pt x="314138" y="91340"/>
                  <a:pt x="314638" y="113850"/>
                  <a:pt x="316339" y="114050"/>
                </a:cubicBezTo>
                <a:cubicBezTo>
                  <a:pt x="318040" y="114250"/>
                  <a:pt x="320140" y="89940"/>
                  <a:pt x="322941" y="91240"/>
                </a:cubicBezTo>
                <a:cubicBezTo>
                  <a:pt x="325742" y="92541"/>
                  <a:pt x="330645" y="120152"/>
                  <a:pt x="333146" y="121853"/>
                </a:cubicBezTo>
                <a:cubicBezTo>
                  <a:pt x="335647" y="123554"/>
                  <a:pt x="336047" y="100444"/>
                  <a:pt x="337948" y="101444"/>
                </a:cubicBezTo>
                <a:cubicBezTo>
                  <a:pt x="339849" y="102445"/>
                  <a:pt x="342250" y="127256"/>
                  <a:pt x="344551" y="127856"/>
                </a:cubicBezTo>
                <a:cubicBezTo>
                  <a:pt x="346852" y="128456"/>
                  <a:pt x="349053" y="104346"/>
                  <a:pt x="351754" y="105046"/>
                </a:cubicBezTo>
                <a:cubicBezTo>
                  <a:pt x="354455" y="105746"/>
                  <a:pt x="358557" y="132858"/>
                  <a:pt x="360758" y="132058"/>
                </a:cubicBezTo>
                <a:cubicBezTo>
                  <a:pt x="362959" y="131258"/>
                  <a:pt x="361559" y="100644"/>
                  <a:pt x="364960" y="100244"/>
                </a:cubicBezTo>
                <a:cubicBezTo>
                  <a:pt x="368362" y="99844"/>
                  <a:pt x="377666" y="129556"/>
                  <a:pt x="381167" y="129656"/>
                </a:cubicBezTo>
                <a:cubicBezTo>
                  <a:pt x="384669" y="129756"/>
                  <a:pt x="383668" y="101444"/>
                  <a:pt x="385969" y="100844"/>
                </a:cubicBezTo>
                <a:cubicBezTo>
                  <a:pt x="388270" y="100244"/>
                  <a:pt x="391872" y="127056"/>
                  <a:pt x="394973" y="126055"/>
                </a:cubicBezTo>
                <a:cubicBezTo>
                  <a:pt x="398074" y="125055"/>
                  <a:pt x="401076" y="97642"/>
                  <a:pt x="404577" y="94841"/>
                </a:cubicBezTo>
                <a:cubicBezTo>
                  <a:pt x="408079" y="92040"/>
                  <a:pt x="413781" y="111349"/>
                  <a:pt x="415982" y="109248"/>
                </a:cubicBezTo>
                <a:cubicBezTo>
                  <a:pt x="418183" y="107147"/>
                  <a:pt x="415282" y="83837"/>
                  <a:pt x="417783" y="82236"/>
                </a:cubicBezTo>
                <a:cubicBezTo>
                  <a:pt x="420284" y="80635"/>
                  <a:pt x="428288" y="101944"/>
                  <a:pt x="430989" y="99643"/>
                </a:cubicBezTo>
                <a:cubicBezTo>
                  <a:pt x="433690" y="97342"/>
                  <a:pt x="432189" y="70331"/>
                  <a:pt x="433990" y="68430"/>
                </a:cubicBezTo>
                <a:cubicBezTo>
                  <a:pt x="435791" y="66529"/>
                  <a:pt x="439692" y="90039"/>
                  <a:pt x="441793" y="88238"/>
                </a:cubicBezTo>
                <a:cubicBezTo>
                  <a:pt x="443894" y="86437"/>
                  <a:pt x="443795" y="57025"/>
                  <a:pt x="446596" y="57625"/>
                </a:cubicBezTo>
                <a:cubicBezTo>
                  <a:pt x="449397" y="58225"/>
                  <a:pt x="456900" y="93641"/>
                  <a:pt x="458601" y="91840"/>
                </a:cubicBezTo>
                <a:cubicBezTo>
                  <a:pt x="460302" y="90039"/>
                  <a:pt x="455700" y="51222"/>
                  <a:pt x="456800" y="46820"/>
                </a:cubicBezTo>
                <a:cubicBezTo>
                  <a:pt x="457901" y="42418"/>
                  <a:pt x="463303" y="68729"/>
                  <a:pt x="465204" y="65428"/>
                </a:cubicBezTo>
                <a:cubicBezTo>
                  <a:pt x="467105" y="62127"/>
                  <a:pt x="466304" y="27212"/>
                  <a:pt x="468205" y="27012"/>
                </a:cubicBezTo>
                <a:cubicBezTo>
                  <a:pt x="470106" y="26812"/>
                  <a:pt x="475108" y="64128"/>
                  <a:pt x="476609" y="64228"/>
                </a:cubicBezTo>
                <a:cubicBezTo>
                  <a:pt x="478110" y="64328"/>
                  <a:pt x="475909" y="29313"/>
                  <a:pt x="477209" y="27612"/>
                </a:cubicBezTo>
                <a:cubicBezTo>
                  <a:pt x="478510" y="25911"/>
                  <a:pt x="482311" y="55124"/>
                  <a:pt x="484412" y="54023"/>
                </a:cubicBezTo>
                <a:cubicBezTo>
                  <a:pt x="486513" y="52923"/>
                  <a:pt x="487713" y="22610"/>
                  <a:pt x="489814" y="21009"/>
                </a:cubicBezTo>
                <a:cubicBezTo>
                  <a:pt x="491915" y="19408"/>
                  <a:pt x="495417" y="47520"/>
                  <a:pt x="497018" y="44419"/>
                </a:cubicBezTo>
                <a:cubicBezTo>
                  <a:pt x="498619" y="41318"/>
                  <a:pt x="497318" y="3502"/>
                  <a:pt x="499419" y="2401"/>
                </a:cubicBezTo>
                <a:cubicBezTo>
                  <a:pt x="501520" y="1301"/>
                  <a:pt x="507322" y="38216"/>
                  <a:pt x="509623" y="37816"/>
                </a:cubicBezTo>
                <a:cubicBezTo>
                  <a:pt x="511924" y="37416"/>
                  <a:pt x="512625" y="6303"/>
                  <a:pt x="513225" y="0"/>
                </a:cubicBezTo>
              </a:path>
            </a:pathLst>
          </a:cu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Google Shape;184;p18"/>
          <p:cNvSpPr txBox="1"/>
          <p:nvPr/>
        </p:nvSpPr>
        <p:spPr>
          <a:xfrm>
            <a:off x="10731762" y="1725045"/>
            <a:ext cx="2368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54850" spcFirstLastPara="1" rIns="54850" wrap="square" tIns="54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oppins Light"/>
                <a:ea typeface="Poppins Light"/>
                <a:cs typeface="Poppins Light"/>
                <a:sym typeface="Poppins Light"/>
              </a:rPr>
              <a:t>Average</a:t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85" name="Google Shape;185;p18"/>
          <p:cNvGrpSpPr/>
          <p:nvPr/>
        </p:nvGrpSpPr>
        <p:grpSpPr>
          <a:xfrm>
            <a:off x="3740100" y="6498540"/>
            <a:ext cx="243180" cy="666360"/>
            <a:chOff x="1182625" y="9267875"/>
            <a:chExt cx="405300" cy="1110600"/>
          </a:xfrm>
        </p:grpSpPr>
        <p:sp>
          <p:nvSpPr>
            <p:cNvPr id="186" name="Google Shape;186;p18"/>
            <p:cNvSpPr/>
            <p:nvPr/>
          </p:nvSpPr>
          <p:spPr>
            <a:xfrm>
              <a:off x="1182625" y="9628025"/>
              <a:ext cx="405300" cy="390300"/>
            </a:xfrm>
            <a:prstGeom prst="flowChartConnector">
              <a:avLst/>
            </a:prstGeom>
            <a:solidFill>
              <a:srgbClr val="EE220C"/>
            </a:solidFill>
            <a:ln cap="flat" cmpd="sng" w="19050">
              <a:solidFill>
                <a:srgbClr val="EE22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850" lIns="54850" spcFirstLastPara="1" rIns="54850" wrap="square" tIns="54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9900"/>
                </a:solidFill>
              </a:endParaRPr>
            </a:p>
          </p:txBody>
        </p:sp>
        <p:cxnSp>
          <p:nvCxnSpPr>
            <p:cNvPr id="187" name="Google Shape;187;p18"/>
            <p:cNvCxnSpPr/>
            <p:nvPr/>
          </p:nvCxnSpPr>
          <p:spPr>
            <a:xfrm>
              <a:off x="1385275" y="9267875"/>
              <a:ext cx="0" cy="1110600"/>
            </a:xfrm>
            <a:prstGeom prst="straightConnector1">
              <a:avLst/>
            </a:prstGeom>
            <a:noFill/>
            <a:ln cap="flat" cmpd="sng" w="19050">
              <a:solidFill>
                <a:srgbClr val="EE220C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</p:grpSp>
      <p:grpSp>
        <p:nvGrpSpPr>
          <p:cNvPr id="188" name="Google Shape;188;p18"/>
          <p:cNvGrpSpPr/>
          <p:nvPr/>
        </p:nvGrpSpPr>
        <p:grpSpPr>
          <a:xfrm>
            <a:off x="5364113" y="6262965"/>
            <a:ext cx="243180" cy="666360"/>
            <a:chOff x="1182625" y="9267875"/>
            <a:chExt cx="405300" cy="1110600"/>
          </a:xfrm>
        </p:grpSpPr>
        <p:sp>
          <p:nvSpPr>
            <p:cNvPr id="189" name="Google Shape;189;p18"/>
            <p:cNvSpPr/>
            <p:nvPr/>
          </p:nvSpPr>
          <p:spPr>
            <a:xfrm>
              <a:off x="1182625" y="9628025"/>
              <a:ext cx="405300" cy="390300"/>
            </a:xfrm>
            <a:prstGeom prst="flowChartConnector">
              <a:avLst/>
            </a:prstGeom>
            <a:solidFill>
              <a:srgbClr val="EE220C"/>
            </a:solidFill>
            <a:ln cap="flat" cmpd="sng" w="19050">
              <a:solidFill>
                <a:srgbClr val="EE22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850" lIns="54850" spcFirstLastPara="1" rIns="54850" wrap="square" tIns="54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9900"/>
                </a:solidFill>
              </a:endParaRPr>
            </a:p>
          </p:txBody>
        </p:sp>
        <p:cxnSp>
          <p:nvCxnSpPr>
            <p:cNvPr id="190" name="Google Shape;190;p18"/>
            <p:cNvCxnSpPr/>
            <p:nvPr/>
          </p:nvCxnSpPr>
          <p:spPr>
            <a:xfrm>
              <a:off x="1385275" y="9267875"/>
              <a:ext cx="0" cy="1110600"/>
            </a:xfrm>
            <a:prstGeom prst="straightConnector1">
              <a:avLst/>
            </a:prstGeom>
            <a:noFill/>
            <a:ln cap="flat" cmpd="sng" w="19050">
              <a:solidFill>
                <a:srgbClr val="EE220C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</p:grpSp>
      <p:grpSp>
        <p:nvGrpSpPr>
          <p:cNvPr id="191" name="Google Shape;191;p18"/>
          <p:cNvGrpSpPr/>
          <p:nvPr/>
        </p:nvGrpSpPr>
        <p:grpSpPr>
          <a:xfrm>
            <a:off x="6988132" y="6335055"/>
            <a:ext cx="243180" cy="666360"/>
            <a:chOff x="1182625" y="9267875"/>
            <a:chExt cx="405300" cy="1110600"/>
          </a:xfrm>
        </p:grpSpPr>
        <p:sp>
          <p:nvSpPr>
            <p:cNvPr id="192" name="Google Shape;192;p18"/>
            <p:cNvSpPr/>
            <p:nvPr/>
          </p:nvSpPr>
          <p:spPr>
            <a:xfrm>
              <a:off x="1182625" y="9628025"/>
              <a:ext cx="405300" cy="390300"/>
            </a:xfrm>
            <a:prstGeom prst="flowChartConnector">
              <a:avLst/>
            </a:prstGeom>
            <a:solidFill>
              <a:srgbClr val="EE220C"/>
            </a:solidFill>
            <a:ln cap="flat" cmpd="sng" w="19050">
              <a:solidFill>
                <a:srgbClr val="EE22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850" lIns="54850" spcFirstLastPara="1" rIns="54850" wrap="square" tIns="54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9900"/>
                </a:solidFill>
              </a:endParaRPr>
            </a:p>
          </p:txBody>
        </p:sp>
        <p:cxnSp>
          <p:nvCxnSpPr>
            <p:cNvPr id="193" name="Google Shape;193;p18"/>
            <p:cNvCxnSpPr/>
            <p:nvPr/>
          </p:nvCxnSpPr>
          <p:spPr>
            <a:xfrm>
              <a:off x="1385275" y="9267875"/>
              <a:ext cx="0" cy="1110600"/>
            </a:xfrm>
            <a:prstGeom prst="straightConnector1">
              <a:avLst/>
            </a:prstGeom>
            <a:noFill/>
            <a:ln cap="flat" cmpd="sng" w="19050">
              <a:solidFill>
                <a:srgbClr val="EE220C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</p:grpSp>
      <p:grpSp>
        <p:nvGrpSpPr>
          <p:cNvPr id="194" name="Google Shape;194;p18"/>
          <p:cNvGrpSpPr/>
          <p:nvPr/>
        </p:nvGrpSpPr>
        <p:grpSpPr>
          <a:xfrm>
            <a:off x="8612138" y="6111300"/>
            <a:ext cx="243180" cy="666360"/>
            <a:chOff x="1182625" y="9267875"/>
            <a:chExt cx="405300" cy="1110600"/>
          </a:xfrm>
        </p:grpSpPr>
        <p:sp>
          <p:nvSpPr>
            <p:cNvPr id="195" name="Google Shape;195;p18"/>
            <p:cNvSpPr/>
            <p:nvPr/>
          </p:nvSpPr>
          <p:spPr>
            <a:xfrm>
              <a:off x="1182625" y="9628025"/>
              <a:ext cx="405300" cy="390300"/>
            </a:xfrm>
            <a:prstGeom prst="flowChartConnector">
              <a:avLst/>
            </a:prstGeom>
            <a:solidFill>
              <a:srgbClr val="EE220C"/>
            </a:solidFill>
            <a:ln cap="flat" cmpd="sng" w="19050">
              <a:solidFill>
                <a:srgbClr val="EE22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850" lIns="54850" spcFirstLastPara="1" rIns="54850" wrap="square" tIns="54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9900"/>
                </a:solidFill>
              </a:endParaRPr>
            </a:p>
          </p:txBody>
        </p:sp>
        <p:cxnSp>
          <p:nvCxnSpPr>
            <p:cNvPr id="196" name="Google Shape;196;p18"/>
            <p:cNvCxnSpPr/>
            <p:nvPr/>
          </p:nvCxnSpPr>
          <p:spPr>
            <a:xfrm>
              <a:off x="1385275" y="9267875"/>
              <a:ext cx="0" cy="1110600"/>
            </a:xfrm>
            <a:prstGeom prst="straightConnector1">
              <a:avLst/>
            </a:prstGeom>
            <a:noFill/>
            <a:ln cap="flat" cmpd="sng" w="19050">
              <a:solidFill>
                <a:srgbClr val="EE220C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</p:grpSp>
      <p:grpSp>
        <p:nvGrpSpPr>
          <p:cNvPr id="197" name="Google Shape;197;p18"/>
          <p:cNvGrpSpPr/>
          <p:nvPr/>
        </p:nvGrpSpPr>
        <p:grpSpPr>
          <a:xfrm>
            <a:off x="10236150" y="5803275"/>
            <a:ext cx="243180" cy="666360"/>
            <a:chOff x="1182625" y="9267875"/>
            <a:chExt cx="405300" cy="1110600"/>
          </a:xfrm>
        </p:grpSpPr>
        <p:sp>
          <p:nvSpPr>
            <p:cNvPr id="198" name="Google Shape;198;p18"/>
            <p:cNvSpPr/>
            <p:nvPr/>
          </p:nvSpPr>
          <p:spPr>
            <a:xfrm>
              <a:off x="1182625" y="9628025"/>
              <a:ext cx="405300" cy="390300"/>
            </a:xfrm>
            <a:prstGeom prst="flowChartConnector">
              <a:avLst/>
            </a:prstGeom>
            <a:solidFill>
              <a:srgbClr val="EE220C"/>
            </a:solidFill>
            <a:ln cap="flat" cmpd="sng" w="19050">
              <a:solidFill>
                <a:srgbClr val="EE22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850" lIns="54850" spcFirstLastPara="1" rIns="54850" wrap="square" tIns="54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9900"/>
                </a:solidFill>
              </a:endParaRPr>
            </a:p>
          </p:txBody>
        </p:sp>
        <p:cxnSp>
          <p:nvCxnSpPr>
            <p:cNvPr id="199" name="Google Shape;199;p18"/>
            <p:cNvCxnSpPr/>
            <p:nvPr/>
          </p:nvCxnSpPr>
          <p:spPr>
            <a:xfrm>
              <a:off x="1385275" y="9267875"/>
              <a:ext cx="0" cy="1110600"/>
            </a:xfrm>
            <a:prstGeom prst="straightConnector1">
              <a:avLst/>
            </a:prstGeom>
            <a:noFill/>
            <a:ln cap="flat" cmpd="sng" w="19050">
              <a:solidFill>
                <a:srgbClr val="EE220C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</p:grpSp>
      <p:sp>
        <p:nvSpPr>
          <p:cNvPr id="200" name="Google Shape;200;p18"/>
          <p:cNvSpPr txBox="1"/>
          <p:nvPr/>
        </p:nvSpPr>
        <p:spPr>
          <a:xfrm>
            <a:off x="2102085" y="5833620"/>
            <a:ext cx="4613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54850" spcFirstLastPara="1" rIns="54850" wrap="square" tIns="54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oppins Light"/>
                <a:ea typeface="Poppins Light"/>
                <a:cs typeface="Poppins Light"/>
                <a:sym typeface="Poppins Light"/>
              </a:rPr>
              <a:t>KPIx:</a:t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01" name="Google Shape;201;p18"/>
          <p:cNvCxnSpPr>
            <a:endCxn id="186" idx="2"/>
          </p:cNvCxnSpPr>
          <p:nvPr/>
        </p:nvCxnSpPr>
        <p:spPr>
          <a:xfrm>
            <a:off x="2097000" y="6713220"/>
            <a:ext cx="1643100" cy="118500"/>
          </a:xfrm>
          <a:prstGeom prst="straightConnector1">
            <a:avLst/>
          </a:prstGeom>
          <a:noFill/>
          <a:ln cap="flat" cmpd="sng" w="38100">
            <a:solidFill>
              <a:srgbClr val="EE220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18"/>
          <p:cNvCxnSpPr>
            <a:stCxn id="186" idx="6"/>
            <a:endCxn id="189" idx="2"/>
          </p:cNvCxnSpPr>
          <p:nvPr/>
        </p:nvCxnSpPr>
        <p:spPr>
          <a:xfrm flipH="1" rot="10800000">
            <a:off x="3983280" y="6596220"/>
            <a:ext cx="1380900" cy="235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18"/>
          <p:cNvCxnSpPr>
            <a:stCxn id="189" idx="6"/>
            <a:endCxn id="192" idx="2"/>
          </p:cNvCxnSpPr>
          <p:nvPr/>
        </p:nvCxnSpPr>
        <p:spPr>
          <a:xfrm>
            <a:off x="5607293" y="6596145"/>
            <a:ext cx="1380900" cy="72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18"/>
          <p:cNvCxnSpPr>
            <a:stCxn id="192" idx="6"/>
            <a:endCxn id="195" idx="2"/>
          </p:cNvCxnSpPr>
          <p:nvPr/>
        </p:nvCxnSpPr>
        <p:spPr>
          <a:xfrm flipH="1" rot="10800000">
            <a:off x="7231313" y="6444435"/>
            <a:ext cx="1380900" cy="223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18"/>
          <p:cNvCxnSpPr>
            <a:stCxn id="195" idx="6"/>
            <a:endCxn id="198" idx="2"/>
          </p:cNvCxnSpPr>
          <p:nvPr/>
        </p:nvCxnSpPr>
        <p:spPr>
          <a:xfrm flipH="1" rot="10800000">
            <a:off x="8855318" y="6136380"/>
            <a:ext cx="1380900" cy="308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18"/>
          <p:cNvSpPr txBox="1"/>
          <p:nvPr/>
        </p:nvSpPr>
        <p:spPr>
          <a:xfrm>
            <a:off x="10731762" y="2068590"/>
            <a:ext cx="2368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54850" spcFirstLastPara="1" rIns="54850" wrap="square" tIns="54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EE220C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 vibration</a:t>
            </a:r>
            <a:endParaRPr sz="1600">
              <a:solidFill>
                <a:srgbClr val="EE220C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11981800" y="6488520"/>
            <a:ext cx="968100" cy="450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oppins Light"/>
                <a:ea typeface="Poppins Light"/>
                <a:cs typeface="Poppins Light"/>
                <a:sym typeface="Poppins Light"/>
              </a:rPr>
              <a:t>-1..+1</a:t>
            </a:r>
            <a:endParaRPr sz="1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1981760" y="5911080"/>
            <a:ext cx="968100" cy="450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oppins Light"/>
                <a:ea typeface="Poppins Light"/>
                <a:cs typeface="Poppins Light"/>
                <a:sym typeface="Poppins Light"/>
              </a:rPr>
              <a:t>1..2</a:t>
            </a:r>
            <a:endParaRPr sz="1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981800" y="5309920"/>
            <a:ext cx="968100" cy="450600"/>
          </a:xfrm>
          <a:prstGeom prst="rect">
            <a:avLst/>
          </a:prstGeom>
          <a:solidFill>
            <a:srgbClr val="FF26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oppins Light"/>
                <a:ea typeface="Poppins Light"/>
                <a:cs typeface="Poppins Light"/>
                <a:sym typeface="Poppins Light"/>
              </a:rPr>
              <a:t>+2</a:t>
            </a:r>
            <a:endParaRPr sz="1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10" name="Google Shape;210;p18"/>
          <p:cNvCxnSpPr/>
          <p:nvPr/>
        </p:nvCxnSpPr>
        <p:spPr>
          <a:xfrm>
            <a:off x="9514960" y="5839080"/>
            <a:ext cx="253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18"/>
          <p:cNvCxnSpPr/>
          <p:nvPr/>
        </p:nvCxnSpPr>
        <p:spPr>
          <a:xfrm>
            <a:off x="9514960" y="6462220"/>
            <a:ext cx="253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18"/>
          <p:cNvCxnSpPr/>
          <p:nvPr/>
        </p:nvCxnSpPr>
        <p:spPr>
          <a:xfrm>
            <a:off x="9514960" y="7085360"/>
            <a:ext cx="253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18"/>
          <p:cNvSpPr/>
          <p:nvPr/>
        </p:nvSpPr>
        <p:spPr>
          <a:xfrm rot="-5400000">
            <a:off x="7933455" y="4685329"/>
            <a:ext cx="1535100" cy="423000"/>
          </a:xfrm>
          <a:prstGeom prst="rect">
            <a:avLst/>
          </a:prstGeom>
          <a:solidFill>
            <a:srgbClr val="44A1BB">
              <a:alpha val="54509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Anomalie</a:t>
            </a:r>
            <a:endParaRPr sz="180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14" name="Google Shape;214;p18"/>
          <p:cNvCxnSpPr/>
          <p:nvPr/>
        </p:nvCxnSpPr>
        <p:spPr>
          <a:xfrm rot="10800000">
            <a:off x="13398400" y="4979240"/>
            <a:ext cx="0" cy="18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18"/>
          <p:cNvSpPr txBox="1"/>
          <p:nvPr/>
        </p:nvSpPr>
        <p:spPr>
          <a:xfrm>
            <a:off x="13385480" y="4746280"/>
            <a:ext cx="12375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oppins Light"/>
                <a:ea typeface="Poppins Light"/>
                <a:cs typeface="Poppins Light"/>
                <a:sym typeface="Poppins Light"/>
              </a:rPr>
              <a:t>Anomaly Level (KPI)</a:t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16" name="Google Shape;2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93" y="6877640"/>
            <a:ext cx="1426161" cy="126464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8"/>
          <p:cNvSpPr txBox="1"/>
          <p:nvPr>
            <p:ph type="title"/>
          </p:nvPr>
        </p:nvSpPr>
        <p:spPr>
          <a:xfrm>
            <a:off x="498720" y="115120"/>
            <a:ext cx="13632900" cy="9165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Normalised anomalies &amp; KPIs</a:t>
            </a:r>
            <a:endParaRPr/>
          </a:p>
        </p:txBody>
      </p:sp>
      <p:sp>
        <p:nvSpPr>
          <p:cNvPr id="218" name="Google Shape;218;p18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/>
          <p:nvPr/>
        </p:nvSpPr>
        <p:spPr>
          <a:xfrm>
            <a:off x="10394600" y="1183925"/>
            <a:ext cx="2528100" cy="5994000"/>
          </a:xfrm>
          <a:prstGeom prst="roundRect">
            <a:avLst>
              <a:gd fmla="val 2961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Models selection</a:t>
            </a:r>
            <a:endParaRPr sz="18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4546A"/>
                </a:solidFill>
                <a:latin typeface="Inter"/>
                <a:ea typeface="Inter"/>
                <a:cs typeface="Inter"/>
                <a:sym typeface="Inter"/>
              </a:rPr>
              <a:t>trade-off between performance and ease of training</a:t>
            </a:r>
            <a:endParaRPr sz="18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6675875" y="1183925"/>
            <a:ext cx="3488400" cy="5994000"/>
          </a:xfrm>
          <a:prstGeom prst="roundRect">
            <a:avLst>
              <a:gd fmla="val 2961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Models characteristics</a:t>
            </a:r>
            <a:endParaRPr sz="18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44546A"/>
                </a:solidFill>
                <a:latin typeface="Inter"/>
                <a:ea typeface="Inter"/>
                <a:cs typeface="Inter"/>
                <a:sym typeface="Inter"/>
              </a:rPr>
              <a:t>modelling capability, robustness, stability and availability of the data</a:t>
            </a:r>
            <a:endParaRPr sz="18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4025350" y="1190125"/>
            <a:ext cx="2361300" cy="5994000"/>
          </a:xfrm>
          <a:prstGeom prst="roundRect">
            <a:avLst>
              <a:gd fmla="val 2961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5280"/>
                </a:solidFill>
                <a:latin typeface="Poppins Light"/>
                <a:ea typeface="Poppins Light"/>
                <a:cs typeface="Poppins Light"/>
                <a:sym typeface="Poppins Light"/>
              </a:rPr>
              <a:t>MoonStone Insight</a:t>
            </a:r>
            <a:endParaRPr sz="18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rPr>
              <a:t>class of Models</a:t>
            </a:r>
            <a:endParaRPr sz="1800">
              <a:solidFill>
                <a:srgbClr val="4D528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26" name="Google Shape;226;p19"/>
          <p:cNvSpPr txBox="1"/>
          <p:nvPr>
            <p:ph type="title"/>
          </p:nvPr>
        </p:nvSpPr>
        <p:spPr>
          <a:xfrm>
            <a:off x="498720" y="115120"/>
            <a:ext cx="13632900" cy="9165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SzPts val="700"/>
              <a:buNone/>
            </a:pPr>
            <a:r>
              <a:rPr lang="en-US"/>
              <a:t>Digital Twins -</a:t>
            </a:r>
            <a:r>
              <a:rPr lang="en-US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>
                <a:solidFill>
                  <a:srgbClr val="44546A"/>
                </a:solidFill>
              </a:rPr>
              <a:t>Class of algorithms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4155615" y="2490030"/>
            <a:ext cx="2081700" cy="715200"/>
          </a:xfrm>
          <a:prstGeom prst="roundRect">
            <a:avLst>
              <a:gd fmla="val 1192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rPr>
              <a:t>Linear or Augmented Regression</a:t>
            </a:r>
            <a:endParaRPr>
              <a:solidFill>
                <a:srgbClr val="4C53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4166325" y="3815910"/>
            <a:ext cx="2081700" cy="715200"/>
          </a:xfrm>
          <a:prstGeom prst="roundRect">
            <a:avLst>
              <a:gd fmla="val 1192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rPr>
              <a:t>Ensemble, boost Regression</a:t>
            </a:r>
            <a:endParaRPr>
              <a:solidFill>
                <a:srgbClr val="4C53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4155615" y="5141790"/>
            <a:ext cx="2081700" cy="715200"/>
          </a:xfrm>
          <a:prstGeom prst="roundRect">
            <a:avLst>
              <a:gd fmla="val 1192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rPr>
              <a:t>Neural Network Regression</a:t>
            </a:r>
            <a:endParaRPr>
              <a:solidFill>
                <a:srgbClr val="4C53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0" name="Google Shape;230;p19"/>
          <p:cNvSpPr/>
          <p:nvPr/>
        </p:nvSpPr>
        <p:spPr>
          <a:xfrm>
            <a:off x="7081125" y="2469870"/>
            <a:ext cx="395100" cy="3387000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93C47D"/>
              </a:gs>
              <a:gs pos="50000">
                <a:srgbClr val="6F8E61"/>
              </a:gs>
              <a:gs pos="100000">
                <a:srgbClr val="CC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 rot="-5400000">
            <a:off x="6696233" y="6185730"/>
            <a:ext cx="1164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54850" lIns="54850" spcFirstLastPara="1" rIns="54850" wrap="square" tIns="54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4546A"/>
                </a:solidFill>
                <a:latin typeface="Inter"/>
                <a:ea typeface="Inter"/>
                <a:cs typeface="Inter"/>
                <a:sym typeface="Inter"/>
              </a:rPr>
              <a:t>computing complexity</a:t>
            </a:r>
            <a:endParaRPr>
              <a:solidFill>
                <a:srgbClr val="4454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 rot="-5400000">
            <a:off x="11048948" y="6154980"/>
            <a:ext cx="11649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54850" spcFirstLastPara="1" rIns="54850" wrap="square" tIns="548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4546A"/>
                </a:solidFill>
                <a:latin typeface="Inter"/>
                <a:ea typeface="Inter"/>
                <a:cs typeface="Inter"/>
                <a:sym typeface="Inter"/>
              </a:rPr>
              <a:t>training </a:t>
            </a:r>
            <a:r>
              <a:rPr lang="en-US">
                <a:solidFill>
                  <a:srgbClr val="44546A"/>
                </a:solidFill>
                <a:latin typeface="Inter"/>
                <a:ea typeface="Inter"/>
                <a:cs typeface="Inter"/>
                <a:sym typeface="Inter"/>
              </a:rPr>
              <a:t>scores</a:t>
            </a:r>
            <a:endParaRPr>
              <a:solidFill>
                <a:srgbClr val="4454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2168831" y="7330230"/>
            <a:ext cx="110436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54850" spcFirstLastPara="1" rIns="54850" wrap="square" tIns="54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Our experience has demonstrated that most of the time, simple models give best scores because we are modeling physical processes</a:t>
            </a:r>
            <a:endParaRPr sz="1600">
              <a:solidFill>
                <a:srgbClr val="99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34" name="Google Shape;234;p19"/>
          <p:cNvSpPr/>
          <p:nvPr/>
        </p:nvSpPr>
        <p:spPr>
          <a:xfrm flipH="1" rot="10800000">
            <a:off x="8588772" y="2490162"/>
            <a:ext cx="395100" cy="3336600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CC0000"/>
              </a:gs>
              <a:gs pos="50000">
                <a:srgbClr val="6F8E61"/>
              </a:gs>
              <a:gs pos="100000">
                <a:srgbClr val="38761D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9"/>
          <p:cNvSpPr txBox="1"/>
          <p:nvPr/>
        </p:nvSpPr>
        <p:spPr>
          <a:xfrm rot="-5400000">
            <a:off x="8212175" y="6262680"/>
            <a:ext cx="11649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54850" spcFirstLastPara="1" rIns="54850" wrap="square" tIns="548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4546A"/>
                </a:solidFill>
                <a:latin typeface="Inter"/>
                <a:ea typeface="Inter"/>
                <a:cs typeface="Inter"/>
                <a:sym typeface="Inter"/>
              </a:rPr>
              <a:t>stability</a:t>
            </a:r>
            <a:endParaRPr>
              <a:solidFill>
                <a:srgbClr val="4454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7834949" y="2515796"/>
            <a:ext cx="395100" cy="3336600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CC0000"/>
              </a:gs>
              <a:gs pos="50000">
                <a:srgbClr val="6F8E61"/>
              </a:gs>
              <a:gs pos="100000">
                <a:srgbClr val="38761D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9"/>
          <p:cNvSpPr txBox="1"/>
          <p:nvPr/>
        </p:nvSpPr>
        <p:spPr>
          <a:xfrm rot="-5400000">
            <a:off x="7471475" y="6154980"/>
            <a:ext cx="11649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54850" spcFirstLastPara="1" rIns="54850" wrap="square" tIns="548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4546A"/>
                </a:solidFill>
                <a:latin typeface="Inter"/>
                <a:ea typeface="Inter"/>
                <a:cs typeface="Inter"/>
                <a:sym typeface="Inter"/>
              </a:rPr>
              <a:t>modelling capability</a:t>
            </a:r>
            <a:endParaRPr>
              <a:solidFill>
                <a:srgbClr val="4454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 rot="-5400000">
            <a:off x="8880593" y="6229230"/>
            <a:ext cx="13134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54850" spcFirstLastPara="1" rIns="54850" wrap="square" tIns="548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4546A"/>
                </a:solidFill>
                <a:latin typeface="Inter"/>
                <a:ea typeface="Inter"/>
                <a:cs typeface="Inter"/>
                <a:sym typeface="Inter"/>
              </a:rPr>
              <a:t>training with</a:t>
            </a:r>
            <a:endParaRPr>
              <a:solidFill>
                <a:srgbClr val="44546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4546A"/>
                </a:solidFill>
                <a:latin typeface="Inter"/>
                <a:ea typeface="Inter"/>
                <a:cs typeface="Inter"/>
                <a:sym typeface="Inter"/>
              </a:rPr>
              <a:t>limited data</a:t>
            </a:r>
            <a:endParaRPr>
              <a:solidFill>
                <a:srgbClr val="4454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9" name="Google Shape;239;p19"/>
          <p:cNvSpPr/>
          <p:nvPr/>
        </p:nvSpPr>
        <p:spPr>
          <a:xfrm flipH="1" rot="10800000">
            <a:off x="11404125" y="3668650"/>
            <a:ext cx="395100" cy="2190300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CC0000"/>
              </a:gs>
              <a:gs pos="50000">
                <a:srgbClr val="6F8E61"/>
              </a:gs>
              <a:gs pos="100000">
                <a:srgbClr val="38761D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11404125" y="2442014"/>
            <a:ext cx="395100" cy="1219200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CC0000"/>
              </a:gs>
              <a:gs pos="50000">
                <a:srgbClr val="6F8E61"/>
              </a:gs>
              <a:gs pos="100000">
                <a:srgbClr val="38761D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>
            <a:off x="11266532" y="5501434"/>
            <a:ext cx="3702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54850" spcFirstLastPara="1" rIns="54850" wrap="square" tIns="54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9"/>
          <p:cNvSpPr txBox="1"/>
          <p:nvPr/>
        </p:nvSpPr>
        <p:spPr>
          <a:xfrm>
            <a:off x="11266532" y="2301034"/>
            <a:ext cx="3702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54850" spcFirstLastPara="1" rIns="54850" wrap="square" tIns="54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9"/>
          <p:cNvSpPr txBox="1"/>
          <p:nvPr>
            <p:ph idx="12" type="sldNum"/>
          </p:nvPr>
        </p:nvSpPr>
        <p:spPr>
          <a:xfrm>
            <a:off x="13690854" y="7599761"/>
            <a:ext cx="877800" cy="629700"/>
          </a:xfrm>
          <a:prstGeom prst="rect">
            <a:avLst/>
          </a:prstGeom>
        </p:spPr>
        <p:txBody>
          <a:bodyPr anchorCtr="0" anchor="t" bIns="134100" lIns="134100" spcFirstLastPara="1" rIns="134100" wrap="square" tIns="134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1017275" y="3096275"/>
            <a:ext cx="2473500" cy="715200"/>
          </a:xfrm>
          <a:prstGeom prst="roundRect">
            <a:avLst>
              <a:gd fmla="val 2961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rPr>
              <a:t>MoonStone Blue</a:t>
            </a:r>
            <a:endParaRPr>
              <a:solidFill>
                <a:srgbClr val="4C53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rPr>
              <a:t>(raw/trend data/SCADA data)</a:t>
            </a:r>
            <a:endParaRPr>
              <a:solidFill>
                <a:srgbClr val="4C53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3770352" y="4035817"/>
            <a:ext cx="2550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4546A"/>
          </a:solidFill>
          <a:ln>
            <a:noFill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1017275" y="4479600"/>
            <a:ext cx="2473500" cy="715200"/>
          </a:xfrm>
          <a:prstGeom prst="roundRect">
            <a:avLst>
              <a:gd fmla="val 2961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rPr>
              <a:t>MoonStone Snooper</a:t>
            </a:r>
            <a:endParaRPr>
              <a:solidFill>
                <a:srgbClr val="4C538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C5380"/>
                </a:solidFill>
                <a:latin typeface="Inter"/>
                <a:ea typeface="Inter"/>
                <a:cs typeface="Inter"/>
                <a:sym typeface="Inter"/>
              </a:rPr>
              <a:t>(cloud data)</a:t>
            </a:r>
            <a:endParaRPr>
              <a:solidFill>
                <a:srgbClr val="4C538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3598175" y="2925225"/>
            <a:ext cx="101700" cy="2423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9"/>
          <p:cNvSpPr/>
          <p:nvPr/>
        </p:nvSpPr>
        <p:spPr>
          <a:xfrm>
            <a:off x="10025350" y="3402298"/>
            <a:ext cx="806100" cy="603300"/>
          </a:xfrm>
          <a:prstGeom prst="rightArrow">
            <a:avLst>
              <a:gd fmla="val 62096" name="adj1"/>
              <a:gd fmla="val 50000" name="adj2"/>
            </a:avLst>
          </a:prstGeom>
          <a:solidFill>
            <a:srgbClr val="44546A"/>
          </a:solidFill>
          <a:ln>
            <a:noFill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trade-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off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12279225" y="3519300"/>
            <a:ext cx="209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4546A"/>
                </a:solidFill>
                <a:latin typeface="Inter"/>
                <a:ea typeface="Inter"/>
                <a:cs typeface="Inter"/>
                <a:sym typeface="Inter"/>
              </a:rPr>
              <a:t>metrics (KPIs)</a:t>
            </a:r>
            <a:endParaRPr>
              <a:solidFill>
                <a:srgbClr val="4454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11976315" y="3602992"/>
            <a:ext cx="2550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4546A"/>
          </a:solidFill>
          <a:ln>
            <a:noFill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9342600" y="2421295"/>
            <a:ext cx="395100" cy="3387000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93C47D"/>
              </a:gs>
              <a:gs pos="50000">
                <a:srgbClr val="6F8E61"/>
              </a:gs>
              <a:gs pos="100000">
                <a:srgbClr val="CC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54850" spcFirstLastPara="1" rIns="54850" wrap="square" tIns="54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